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84" r:id="rId4"/>
    <p:sldId id="258" r:id="rId5"/>
    <p:sldId id="264" r:id="rId6"/>
    <p:sldId id="260" r:id="rId7"/>
    <p:sldId id="261" r:id="rId8"/>
    <p:sldId id="285" r:id="rId9"/>
    <p:sldId id="262" r:id="rId10"/>
    <p:sldId id="275" r:id="rId11"/>
    <p:sldId id="276" r:id="rId12"/>
    <p:sldId id="280" r:id="rId13"/>
    <p:sldId id="278" r:id="rId14"/>
    <p:sldId id="277" r:id="rId15"/>
    <p:sldId id="273" r:id="rId16"/>
    <p:sldId id="263" r:id="rId17"/>
    <p:sldId id="267" r:id="rId18"/>
    <p:sldId id="268" r:id="rId19"/>
    <p:sldId id="269" r:id="rId20"/>
    <p:sldId id="270" r:id="rId21"/>
    <p:sldId id="279" r:id="rId22"/>
    <p:sldId id="283" r:id="rId23"/>
    <p:sldId id="286" r:id="rId24"/>
    <p:sldId id="287" r:id="rId25"/>
    <p:sldId id="282" r:id="rId26"/>
    <p:sldId id="290" r:id="rId27"/>
    <p:sldId id="291" r:id="rId28"/>
    <p:sldId id="293" r:id="rId29"/>
    <p:sldId id="295" r:id="rId30"/>
    <p:sldId id="297" r:id="rId31"/>
    <p:sldId id="296" r:id="rId32"/>
    <p:sldId id="298" r:id="rId3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812AE"/>
    <a:srgbClr val="0B33B5"/>
    <a:srgbClr val="FFFFFF"/>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24" autoAdjust="0"/>
    <p:restoredTop sz="82632" autoAdjust="0"/>
  </p:normalViewPr>
  <p:slideViewPr>
    <p:cSldViewPr>
      <p:cViewPr varScale="1">
        <p:scale>
          <a:sx n="61" d="100"/>
          <a:sy n="61" d="100"/>
        </p:scale>
        <p:origin x="-76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2E5D33C-C72C-4049-8830-43101EE382EB}" type="doc">
      <dgm:prSet loTypeId="urn:microsoft.com/office/officeart/2005/8/layout/lProcess3" loCatId="process" qsTypeId="urn:microsoft.com/office/officeart/2005/8/quickstyle/simple1" qsCatId="simple" csTypeId="urn:microsoft.com/office/officeart/2005/8/colors/accent1_2" csCatId="accent1"/>
      <dgm:spPr/>
      <dgm:t>
        <a:bodyPr/>
        <a:lstStyle/>
        <a:p>
          <a:endParaRPr lang="it-IT"/>
        </a:p>
      </dgm:t>
    </dgm:pt>
    <dgm:pt modelId="{A1C95B2E-763C-4E6D-BB97-7D69BE2A7A91}">
      <dgm:prSet/>
      <dgm:spPr/>
      <dgm:t>
        <a:bodyPr/>
        <a:lstStyle/>
        <a:p>
          <a:pPr rtl="0"/>
          <a:r>
            <a:rPr lang="it-IT" dirty="0" smtClean="0"/>
            <a:t>Surrogazione e ricostituzione degli atti mancanti</a:t>
          </a:r>
          <a:endParaRPr lang="it-IT" dirty="0"/>
        </a:p>
      </dgm:t>
    </dgm:pt>
    <dgm:pt modelId="{DFE70D53-B8A5-4229-92C3-DF3B61A4E488}" type="parTrans" cxnId="{6CDB52F5-5DD8-45C6-AC4D-E5FA11AA8591}">
      <dgm:prSet/>
      <dgm:spPr/>
      <dgm:t>
        <a:bodyPr/>
        <a:lstStyle/>
        <a:p>
          <a:endParaRPr lang="it-IT"/>
        </a:p>
      </dgm:t>
    </dgm:pt>
    <dgm:pt modelId="{D091D4B1-0BD0-436B-A248-17969901537D}" type="sibTrans" cxnId="{6CDB52F5-5DD8-45C6-AC4D-E5FA11AA8591}">
      <dgm:prSet/>
      <dgm:spPr/>
      <dgm:t>
        <a:bodyPr/>
        <a:lstStyle/>
        <a:p>
          <a:endParaRPr lang="it-IT"/>
        </a:p>
      </dgm:t>
    </dgm:pt>
    <dgm:pt modelId="{6BA34961-6DCA-4555-A092-A8930F632381}" type="pres">
      <dgm:prSet presAssocID="{22E5D33C-C72C-4049-8830-43101EE382EB}" presName="Name0" presStyleCnt="0">
        <dgm:presLayoutVars>
          <dgm:chPref val="3"/>
          <dgm:dir/>
          <dgm:animLvl val="lvl"/>
          <dgm:resizeHandles/>
        </dgm:presLayoutVars>
      </dgm:prSet>
      <dgm:spPr/>
      <dgm:t>
        <a:bodyPr/>
        <a:lstStyle/>
        <a:p>
          <a:endParaRPr lang="it-IT"/>
        </a:p>
      </dgm:t>
    </dgm:pt>
    <dgm:pt modelId="{434ACD28-3B17-4197-AF8F-6FEBD027DBBE}" type="pres">
      <dgm:prSet presAssocID="{A1C95B2E-763C-4E6D-BB97-7D69BE2A7A91}" presName="horFlow" presStyleCnt="0"/>
      <dgm:spPr/>
    </dgm:pt>
    <dgm:pt modelId="{C3D5D6ED-7C90-4B0F-9BEB-9A709421F46A}" type="pres">
      <dgm:prSet presAssocID="{A1C95B2E-763C-4E6D-BB97-7D69BE2A7A91}" presName="bigChev" presStyleLbl="node1" presStyleIdx="0" presStyleCnt="1"/>
      <dgm:spPr/>
      <dgm:t>
        <a:bodyPr/>
        <a:lstStyle/>
        <a:p>
          <a:endParaRPr lang="it-IT"/>
        </a:p>
      </dgm:t>
    </dgm:pt>
  </dgm:ptLst>
  <dgm:cxnLst>
    <dgm:cxn modelId="{6CDB52F5-5DD8-45C6-AC4D-E5FA11AA8591}" srcId="{22E5D33C-C72C-4049-8830-43101EE382EB}" destId="{A1C95B2E-763C-4E6D-BB97-7D69BE2A7A91}" srcOrd="0" destOrd="0" parTransId="{DFE70D53-B8A5-4229-92C3-DF3B61A4E488}" sibTransId="{D091D4B1-0BD0-436B-A248-17969901537D}"/>
    <dgm:cxn modelId="{10A78553-6765-4AC8-946F-BFE4D5F51ADB}" type="presOf" srcId="{22E5D33C-C72C-4049-8830-43101EE382EB}" destId="{6BA34961-6DCA-4555-A092-A8930F632381}" srcOrd="0" destOrd="0" presId="urn:microsoft.com/office/officeart/2005/8/layout/lProcess3"/>
    <dgm:cxn modelId="{AAB5DDAC-9508-45DA-97A5-7329FD6304E5}" type="presOf" srcId="{A1C95B2E-763C-4E6D-BB97-7D69BE2A7A91}" destId="{C3D5D6ED-7C90-4B0F-9BEB-9A709421F46A}" srcOrd="0" destOrd="0" presId="urn:microsoft.com/office/officeart/2005/8/layout/lProcess3"/>
    <dgm:cxn modelId="{CD065775-DD39-4B01-996C-B186B65DE55D}" type="presParOf" srcId="{6BA34961-6DCA-4555-A092-A8930F632381}" destId="{434ACD28-3B17-4197-AF8F-6FEBD027DBBE}" srcOrd="0" destOrd="0" presId="urn:microsoft.com/office/officeart/2005/8/layout/lProcess3"/>
    <dgm:cxn modelId="{2BFFB797-74A5-48EA-A720-2CB2FEA957F2}" type="presParOf" srcId="{434ACD28-3B17-4197-AF8F-6FEBD027DBBE}" destId="{C3D5D6ED-7C90-4B0F-9BEB-9A709421F46A}" srcOrd="0" destOrd="0" presId="urn:microsoft.com/office/officeart/2005/8/layout/l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07EE86-B494-40E5-BF44-ECA1646F9393}" type="doc">
      <dgm:prSet loTypeId="urn:microsoft.com/office/officeart/2005/8/layout/hierarchy4" loCatId="hierarchy" qsTypeId="urn:microsoft.com/office/officeart/2005/8/quickstyle/simple1" qsCatId="simple" csTypeId="urn:microsoft.com/office/officeart/2005/8/colors/colorful2" csCatId="colorful" phldr="1"/>
      <dgm:spPr/>
      <dgm:t>
        <a:bodyPr/>
        <a:lstStyle/>
        <a:p>
          <a:endParaRPr lang="it-IT"/>
        </a:p>
      </dgm:t>
    </dgm:pt>
    <dgm:pt modelId="{E0CAAEB5-12E6-4739-8A4C-4DC1B1B7B3D2}">
      <dgm:prSet phldrT="[Testo]"/>
      <dgm:spPr/>
      <dgm:t>
        <a:bodyPr/>
        <a:lstStyle/>
        <a:p>
          <a:r>
            <a:rPr lang="it-IT" dirty="0" smtClean="0"/>
            <a:t>NOTIFICAZIONI IN MATERIA PENALE (art.148 e seg.)</a:t>
          </a:r>
          <a:endParaRPr lang="it-IT" dirty="0"/>
        </a:p>
      </dgm:t>
    </dgm:pt>
    <dgm:pt modelId="{11E74D52-D9CB-4673-BC03-103D5E1F7A02}" type="parTrans" cxnId="{251BFCF6-9A0C-4132-BB99-937D17651540}">
      <dgm:prSet/>
      <dgm:spPr/>
      <dgm:t>
        <a:bodyPr/>
        <a:lstStyle/>
        <a:p>
          <a:endParaRPr lang="it-IT"/>
        </a:p>
      </dgm:t>
    </dgm:pt>
    <dgm:pt modelId="{ABAA12C4-5716-47BB-A863-FF5151261A5E}" type="sibTrans" cxnId="{251BFCF6-9A0C-4132-BB99-937D17651540}">
      <dgm:prSet/>
      <dgm:spPr/>
      <dgm:t>
        <a:bodyPr/>
        <a:lstStyle/>
        <a:p>
          <a:endParaRPr lang="it-IT"/>
        </a:p>
      </dgm:t>
    </dgm:pt>
    <dgm:pt modelId="{4F94CD49-6205-49E3-A51F-60E825E02581}">
      <dgm:prSet phldrT="[Testo]"/>
      <dgm:spPr/>
      <dgm:t>
        <a:bodyPr/>
        <a:lstStyle/>
        <a:p>
          <a:r>
            <a:rPr lang="it-IT" b="1" dirty="0" smtClean="0"/>
            <a:t>Notifiche</a:t>
          </a:r>
          <a:r>
            <a:rPr lang="it-IT" dirty="0" smtClean="0"/>
            <a:t> ed omesse notifiche</a:t>
          </a:r>
          <a:endParaRPr lang="it-IT" dirty="0"/>
        </a:p>
      </dgm:t>
    </dgm:pt>
    <dgm:pt modelId="{71FE6984-AF48-4D92-8A54-EACCC63B6790}" type="parTrans" cxnId="{FA856277-1419-4E1C-AE6B-AECC59D64BF6}">
      <dgm:prSet/>
      <dgm:spPr/>
      <dgm:t>
        <a:bodyPr/>
        <a:lstStyle/>
        <a:p>
          <a:endParaRPr lang="it-IT"/>
        </a:p>
      </dgm:t>
    </dgm:pt>
    <dgm:pt modelId="{3A77F717-1969-4C06-8C0D-F70895F73FA9}" type="sibTrans" cxnId="{FA856277-1419-4E1C-AE6B-AECC59D64BF6}">
      <dgm:prSet/>
      <dgm:spPr/>
      <dgm:t>
        <a:bodyPr/>
        <a:lstStyle/>
        <a:p>
          <a:endParaRPr lang="it-IT"/>
        </a:p>
      </dgm:t>
    </dgm:pt>
    <dgm:pt modelId="{C1DBC590-CFA7-47D3-80DA-C8E2D4CD09E5}">
      <dgm:prSet phldrT="[Testo]"/>
      <dgm:spPr/>
      <dgm:t>
        <a:bodyPr/>
        <a:lstStyle/>
        <a:p>
          <a:r>
            <a:rPr lang="it-IT" dirty="0" smtClean="0"/>
            <a:t>Ricerche ex art. 159 cpp</a:t>
          </a:r>
          <a:endParaRPr lang="it-IT" dirty="0"/>
        </a:p>
      </dgm:t>
    </dgm:pt>
    <dgm:pt modelId="{7718CA4C-1DB1-4085-BD41-E4FA05350DFF}" type="parTrans" cxnId="{82094353-1D30-4273-AA31-AB53D7BCAD91}">
      <dgm:prSet/>
      <dgm:spPr/>
      <dgm:t>
        <a:bodyPr/>
        <a:lstStyle/>
        <a:p>
          <a:endParaRPr lang="it-IT"/>
        </a:p>
      </dgm:t>
    </dgm:pt>
    <dgm:pt modelId="{1A236B18-38A6-4240-9DCD-D2151623D8A4}" type="sibTrans" cxnId="{82094353-1D30-4273-AA31-AB53D7BCAD91}">
      <dgm:prSet/>
      <dgm:spPr/>
      <dgm:t>
        <a:bodyPr/>
        <a:lstStyle/>
        <a:p>
          <a:endParaRPr lang="it-IT"/>
        </a:p>
      </dgm:t>
    </dgm:pt>
    <dgm:pt modelId="{3933426A-AF38-477A-A29D-64996C63EBFA}">
      <dgm:prSet phldrT="[Testo]"/>
      <dgm:spPr/>
      <dgm:t>
        <a:bodyPr/>
        <a:lstStyle/>
        <a:p>
          <a:r>
            <a:rPr lang="it-IT" dirty="0" smtClean="0"/>
            <a:t>Decreto di irreperibilità</a:t>
          </a:r>
          <a:endParaRPr lang="it-IT" dirty="0"/>
        </a:p>
      </dgm:t>
    </dgm:pt>
    <dgm:pt modelId="{69BDA926-9BBB-47DE-A851-ABEA1CE268FF}" type="parTrans" cxnId="{7A0EB388-1503-4597-9523-C043018BDAB4}">
      <dgm:prSet/>
      <dgm:spPr/>
      <dgm:t>
        <a:bodyPr/>
        <a:lstStyle/>
        <a:p>
          <a:endParaRPr lang="it-IT"/>
        </a:p>
      </dgm:t>
    </dgm:pt>
    <dgm:pt modelId="{F8042E31-13FF-4BE9-8E69-BA0394AEA9A8}" type="sibTrans" cxnId="{7A0EB388-1503-4597-9523-C043018BDAB4}">
      <dgm:prSet/>
      <dgm:spPr/>
      <dgm:t>
        <a:bodyPr/>
        <a:lstStyle/>
        <a:p>
          <a:endParaRPr lang="it-IT"/>
        </a:p>
      </dgm:t>
    </dgm:pt>
    <dgm:pt modelId="{DC87EEE8-7767-45AA-BBEC-7030157C4C29}">
      <dgm:prSet phldrT="[Testo]"/>
      <dgm:spPr/>
      <dgm:t>
        <a:bodyPr/>
        <a:lstStyle/>
        <a:p>
          <a:r>
            <a:rPr lang="it-IT" dirty="0" smtClean="0"/>
            <a:t>Domicilio eletto o dichiarato </a:t>
          </a:r>
          <a:endParaRPr lang="it-IT" dirty="0"/>
        </a:p>
      </dgm:t>
    </dgm:pt>
    <dgm:pt modelId="{D5E8AED1-8183-48A6-9E70-46C09E64A7B2}" type="parTrans" cxnId="{36EFCB20-6E75-44FC-9C0B-418A0B278A01}">
      <dgm:prSet/>
      <dgm:spPr/>
      <dgm:t>
        <a:bodyPr/>
        <a:lstStyle/>
        <a:p>
          <a:endParaRPr lang="it-IT"/>
        </a:p>
      </dgm:t>
    </dgm:pt>
    <dgm:pt modelId="{6B4A73EB-90F4-4B07-AC8C-406DB51DCC2C}" type="sibTrans" cxnId="{36EFCB20-6E75-44FC-9C0B-418A0B278A01}">
      <dgm:prSet/>
      <dgm:spPr/>
      <dgm:t>
        <a:bodyPr/>
        <a:lstStyle/>
        <a:p>
          <a:endParaRPr lang="it-IT"/>
        </a:p>
      </dgm:t>
    </dgm:pt>
    <dgm:pt modelId="{59DF36FC-16FB-4B5E-9822-50D8CDA5826B}">
      <dgm:prSet phldrT="[Testo]"/>
      <dgm:spPr/>
      <dgm:t>
        <a:bodyPr/>
        <a:lstStyle/>
        <a:p>
          <a:r>
            <a:rPr lang="it-IT" dirty="0" smtClean="0"/>
            <a:t>Notifiche successive</a:t>
          </a:r>
          <a:endParaRPr lang="it-IT" dirty="0"/>
        </a:p>
      </dgm:t>
    </dgm:pt>
    <dgm:pt modelId="{BE41789D-BF03-4920-944D-9810E906935D}" type="parTrans" cxnId="{2AC239AD-63D3-4D80-9B48-88806E9D920A}">
      <dgm:prSet/>
      <dgm:spPr/>
      <dgm:t>
        <a:bodyPr/>
        <a:lstStyle/>
        <a:p>
          <a:endParaRPr lang="it-IT"/>
        </a:p>
      </dgm:t>
    </dgm:pt>
    <dgm:pt modelId="{CAFDEA2A-2C3A-470B-B590-6243EF2009F6}" type="sibTrans" cxnId="{2AC239AD-63D3-4D80-9B48-88806E9D920A}">
      <dgm:prSet/>
      <dgm:spPr/>
      <dgm:t>
        <a:bodyPr/>
        <a:lstStyle/>
        <a:p>
          <a:endParaRPr lang="it-IT"/>
        </a:p>
      </dgm:t>
    </dgm:pt>
    <dgm:pt modelId="{87F3B9A6-AF85-424F-9E15-E458DA26E68D}" type="pres">
      <dgm:prSet presAssocID="{FB07EE86-B494-40E5-BF44-ECA1646F9393}" presName="Name0" presStyleCnt="0">
        <dgm:presLayoutVars>
          <dgm:chPref val="1"/>
          <dgm:dir/>
          <dgm:animOne val="branch"/>
          <dgm:animLvl val="lvl"/>
          <dgm:resizeHandles/>
        </dgm:presLayoutVars>
      </dgm:prSet>
      <dgm:spPr/>
      <dgm:t>
        <a:bodyPr/>
        <a:lstStyle/>
        <a:p>
          <a:endParaRPr lang="it-IT"/>
        </a:p>
      </dgm:t>
    </dgm:pt>
    <dgm:pt modelId="{D9A6A747-CAA6-47CB-9A93-F6FDE59EA2F3}" type="pres">
      <dgm:prSet presAssocID="{E0CAAEB5-12E6-4739-8A4C-4DC1B1B7B3D2}" presName="vertOne" presStyleCnt="0"/>
      <dgm:spPr/>
    </dgm:pt>
    <dgm:pt modelId="{A32BF76C-EDEE-49A9-8B98-B5D39BC52A06}" type="pres">
      <dgm:prSet presAssocID="{E0CAAEB5-12E6-4739-8A4C-4DC1B1B7B3D2}" presName="txOne" presStyleLbl="node0" presStyleIdx="0" presStyleCnt="1">
        <dgm:presLayoutVars>
          <dgm:chPref val="3"/>
        </dgm:presLayoutVars>
      </dgm:prSet>
      <dgm:spPr/>
      <dgm:t>
        <a:bodyPr/>
        <a:lstStyle/>
        <a:p>
          <a:endParaRPr lang="it-IT"/>
        </a:p>
      </dgm:t>
    </dgm:pt>
    <dgm:pt modelId="{FBFCF8FE-8C5D-43FF-A83F-9B4255779B6C}" type="pres">
      <dgm:prSet presAssocID="{E0CAAEB5-12E6-4739-8A4C-4DC1B1B7B3D2}" presName="parTransOne" presStyleCnt="0"/>
      <dgm:spPr/>
    </dgm:pt>
    <dgm:pt modelId="{6240C359-8B44-4043-B418-48AC8E78C4B0}" type="pres">
      <dgm:prSet presAssocID="{E0CAAEB5-12E6-4739-8A4C-4DC1B1B7B3D2}" presName="horzOne" presStyleCnt="0"/>
      <dgm:spPr/>
    </dgm:pt>
    <dgm:pt modelId="{1A45CB64-3E00-4455-984F-89DE16F6C6A6}" type="pres">
      <dgm:prSet presAssocID="{4F94CD49-6205-49E3-A51F-60E825E02581}" presName="vertTwo" presStyleCnt="0"/>
      <dgm:spPr/>
    </dgm:pt>
    <dgm:pt modelId="{E6484B54-5CE8-4532-86C6-56DB06BAC471}" type="pres">
      <dgm:prSet presAssocID="{4F94CD49-6205-49E3-A51F-60E825E02581}" presName="txTwo" presStyleLbl="node2" presStyleIdx="0" presStyleCnt="2" custScaleX="71172" custLinFactNeighborX="-5490" custLinFactNeighborY="-6610">
        <dgm:presLayoutVars>
          <dgm:chPref val="3"/>
        </dgm:presLayoutVars>
      </dgm:prSet>
      <dgm:spPr/>
      <dgm:t>
        <a:bodyPr/>
        <a:lstStyle/>
        <a:p>
          <a:endParaRPr lang="it-IT"/>
        </a:p>
      </dgm:t>
    </dgm:pt>
    <dgm:pt modelId="{68A2504F-2E66-4993-9DF7-723C7F659C71}" type="pres">
      <dgm:prSet presAssocID="{4F94CD49-6205-49E3-A51F-60E825E02581}" presName="parTransTwo" presStyleCnt="0"/>
      <dgm:spPr/>
    </dgm:pt>
    <dgm:pt modelId="{DB18EE5D-0BDB-49AA-919F-EDE0C2558D1E}" type="pres">
      <dgm:prSet presAssocID="{4F94CD49-6205-49E3-A51F-60E825E02581}" presName="horzTwo" presStyleCnt="0"/>
      <dgm:spPr/>
    </dgm:pt>
    <dgm:pt modelId="{08548496-5AF0-4C33-A099-B72F2E4087D0}" type="pres">
      <dgm:prSet presAssocID="{C1DBC590-CFA7-47D3-80DA-C8E2D4CD09E5}" presName="vertThree" presStyleCnt="0"/>
      <dgm:spPr/>
    </dgm:pt>
    <dgm:pt modelId="{32CCD04B-F5EF-4839-A110-ADDC0E50EAC2}" type="pres">
      <dgm:prSet presAssocID="{C1DBC590-CFA7-47D3-80DA-C8E2D4CD09E5}" presName="txThree" presStyleLbl="node3" presStyleIdx="0" presStyleCnt="3">
        <dgm:presLayoutVars>
          <dgm:chPref val="3"/>
        </dgm:presLayoutVars>
      </dgm:prSet>
      <dgm:spPr/>
      <dgm:t>
        <a:bodyPr/>
        <a:lstStyle/>
        <a:p>
          <a:endParaRPr lang="it-IT"/>
        </a:p>
      </dgm:t>
    </dgm:pt>
    <dgm:pt modelId="{17084293-C5F0-4817-9364-175AD3F66A1F}" type="pres">
      <dgm:prSet presAssocID="{C1DBC590-CFA7-47D3-80DA-C8E2D4CD09E5}" presName="horzThree" presStyleCnt="0"/>
      <dgm:spPr/>
    </dgm:pt>
    <dgm:pt modelId="{2CAAA50A-4D5A-4F86-A455-D802D2C44613}" type="pres">
      <dgm:prSet presAssocID="{1A236B18-38A6-4240-9DCD-D2151623D8A4}" presName="sibSpaceThree" presStyleCnt="0"/>
      <dgm:spPr/>
    </dgm:pt>
    <dgm:pt modelId="{8FB381A0-A1AA-45EA-9260-2DAB217897CF}" type="pres">
      <dgm:prSet presAssocID="{3933426A-AF38-477A-A29D-64996C63EBFA}" presName="vertThree" presStyleCnt="0"/>
      <dgm:spPr/>
    </dgm:pt>
    <dgm:pt modelId="{033D6CF2-1836-4C8D-BD33-98DE1C11F472}" type="pres">
      <dgm:prSet presAssocID="{3933426A-AF38-477A-A29D-64996C63EBFA}" presName="txThree" presStyleLbl="node3" presStyleIdx="1" presStyleCnt="3" custLinFactNeighborX="31098" custLinFactNeighborY="956">
        <dgm:presLayoutVars>
          <dgm:chPref val="3"/>
        </dgm:presLayoutVars>
      </dgm:prSet>
      <dgm:spPr/>
      <dgm:t>
        <a:bodyPr/>
        <a:lstStyle/>
        <a:p>
          <a:endParaRPr lang="it-IT"/>
        </a:p>
      </dgm:t>
    </dgm:pt>
    <dgm:pt modelId="{EF038559-64CF-4B1A-BFD8-D8385B4E1496}" type="pres">
      <dgm:prSet presAssocID="{3933426A-AF38-477A-A29D-64996C63EBFA}" presName="horzThree" presStyleCnt="0"/>
      <dgm:spPr/>
    </dgm:pt>
    <dgm:pt modelId="{E7C97B79-1D64-4B09-88D7-B8CB3B9A8584}" type="pres">
      <dgm:prSet presAssocID="{3A77F717-1969-4C06-8C0D-F70895F73FA9}" presName="sibSpaceTwo" presStyleCnt="0"/>
      <dgm:spPr/>
    </dgm:pt>
    <dgm:pt modelId="{84E35BEB-B85A-44A5-9A86-B23CBA093AA7}" type="pres">
      <dgm:prSet presAssocID="{DC87EEE8-7767-45AA-BBEC-7030157C4C29}" presName="vertTwo" presStyleCnt="0"/>
      <dgm:spPr/>
    </dgm:pt>
    <dgm:pt modelId="{D8F764F1-8BBA-45AA-B00E-855C3C7D7D58}" type="pres">
      <dgm:prSet presAssocID="{DC87EEE8-7767-45AA-BBEC-7030157C4C29}" presName="txTwo" presStyleLbl="node2" presStyleIdx="1" presStyleCnt="2" custScaleX="153390" custLinFactNeighborX="-16597" custLinFactNeighborY="-6610">
        <dgm:presLayoutVars>
          <dgm:chPref val="3"/>
        </dgm:presLayoutVars>
      </dgm:prSet>
      <dgm:spPr/>
      <dgm:t>
        <a:bodyPr/>
        <a:lstStyle/>
        <a:p>
          <a:endParaRPr lang="it-IT"/>
        </a:p>
      </dgm:t>
    </dgm:pt>
    <dgm:pt modelId="{2F76B9D4-5453-4EA5-BD80-0CB9A6FCEECC}" type="pres">
      <dgm:prSet presAssocID="{DC87EEE8-7767-45AA-BBEC-7030157C4C29}" presName="parTransTwo" presStyleCnt="0"/>
      <dgm:spPr/>
    </dgm:pt>
    <dgm:pt modelId="{86136E52-13B2-47F6-A26B-75ADE21237F0}" type="pres">
      <dgm:prSet presAssocID="{DC87EEE8-7767-45AA-BBEC-7030157C4C29}" presName="horzTwo" presStyleCnt="0"/>
      <dgm:spPr/>
    </dgm:pt>
    <dgm:pt modelId="{5771F498-8796-4E8B-999D-F1B2BCB9CAC9}" type="pres">
      <dgm:prSet presAssocID="{59DF36FC-16FB-4B5E-9822-50D8CDA5826B}" presName="vertThree" presStyleCnt="0"/>
      <dgm:spPr/>
    </dgm:pt>
    <dgm:pt modelId="{69F858BD-FC42-4CC2-93C9-C2B01FB3BEF0}" type="pres">
      <dgm:prSet presAssocID="{59DF36FC-16FB-4B5E-9822-50D8CDA5826B}" presName="txThree" presStyleLbl="node3" presStyleIdx="2" presStyleCnt="3" custLinFactNeighborX="26087" custLinFactNeighborY="956">
        <dgm:presLayoutVars>
          <dgm:chPref val="3"/>
        </dgm:presLayoutVars>
      </dgm:prSet>
      <dgm:spPr/>
      <dgm:t>
        <a:bodyPr/>
        <a:lstStyle/>
        <a:p>
          <a:endParaRPr lang="it-IT"/>
        </a:p>
      </dgm:t>
    </dgm:pt>
    <dgm:pt modelId="{7FA039FB-EFDE-4CF9-9648-3842A427ED5D}" type="pres">
      <dgm:prSet presAssocID="{59DF36FC-16FB-4B5E-9822-50D8CDA5826B}" presName="horzThree" presStyleCnt="0"/>
      <dgm:spPr/>
    </dgm:pt>
  </dgm:ptLst>
  <dgm:cxnLst>
    <dgm:cxn modelId="{82094353-1D30-4273-AA31-AB53D7BCAD91}" srcId="{4F94CD49-6205-49E3-A51F-60E825E02581}" destId="{C1DBC590-CFA7-47D3-80DA-C8E2D4CD09E5}" srcOrd="0" destOrd="0" parTransId="{7718CA4C-1DB1-4085-BD41-E4FA05350DFF}" sibTransId="{1A236B18-38A6-4240-9DCD-D2151623D8A4}"/>
    <dgm:cxn modelId="{49AF5903-F340-4D91-85BA-28946EC1079A}" type="presOf" srcId="{3933426A-AF38-477A-A29D-64996C63EBFA}" destId="{033D6CF2-1836-4C8D-BD33-98DE1C11F472}" srcOrd="0" destOrd="0" presId="urn:microsoft.com/office/officeart/2005/8/layout/hierarchy4"/>
    <dgm:cxn modelId="{A04A493C-6C9C-47CA-9E07-AAB986941011}" type="presOf" srcId="{FB07EE86-B494-40E5-BF44-ECA1646F9393}" destId="{87F3B9A6-AF85-424F-9E15-E458DA26E68D}" srcOrd="0" destOrd="0" presId="urn:microsoft.com/office/officeart/2005/8/layout/hierarchy4"/>
    <dgm:cxn modelId="{36EFCB20-6E75-44FC-9C0B-418A0B278A01}" srcId="{E0CAAEB5-12E6-4739-8A4C-4DC1B1B7B3D2}" destId="{DC87EEE8-7767-45AA-BBEC-7030157C4C29}" srcOrd="1" destOrd="0" parTransId="{D5E8AED1-8183-48A6-9E70-46C09E64A7B2}" sibTransId="{6B4A73EB-90F4-4B07-AC8C-406DB51DCC2C}"/>
    <dgm:cxn modelId="{9EE8B244-33AC-4D1B-9EF1-75E0D86F9C49}" type="presOf" srcId="{59DF36FC-16FB-4B5E-9822-50D8CDA5826B}" destId="{69F858BD-FC42-4CC2-93C9-C2B01FB3BEF0}" srcOrd="0" destOrd="0" presId="urn:microsoft.com/office/officeart/2005/8/layout/hierarchy4"/>
    <dgm:cxn modelId="{6AB50F7F-4843-4285-9346-C4A4F1A3F969}" type="presOf" srcId="{C1DBC590-CFA7-47D3-80DA-C8E2D4CD09E5}" destId="{32CCD04B-F5EF-4839-A110-ADDC0E50EAC2}" srcOrd="0" destOrd="0" presId="urn:microsoft.com/office/officeart/2005/8/layout/hierarchy4"/>
    <dgm:cxn modelId="{2AC239AD-63D3-4D80-9B48-88806E9D920A}" srcId="{DC87EEE8-7767-45AA-BBEC-7030157C4C29}" destId="{59DF36FC-16FB-4B5E-9822-50D8CDA5826B}" srcOrd="0" destOrd="0" parTransId="{BE41789D-BF03-4920-944D-9810E906935D}" sibTransId="{CAFDEA2A-2C3A-470B-B590-6243EF2009F6}"/>
    <dgm:cxn modelId="{7A0EB388-1503-4597-9523-C043018BDAB4}" srcId="{4F94CD49-6205-49E3-A51F-60E825E02581}" destId="{3933426A-AF38-477A-A29D-64996C63EBFA}" srcOrd="1" destOrd="0" parTransId="{69BDA926-9BBB-47DE-A851-ABEA1CE268FF}" sibTransId="{F8042E31-13FF-4BE9-8E69-BA0394AEA9A8}"/>
    <dgm:cxn modelId="{FA856277-1419-4E1C-AE6B-AECC59D64BF6}" srcId="{E0CAAEB5-12E6-4739-8A4C-4DC1B1B7B3D2}" destId="{4F94CD49-6205-49E3-A51F-60E825E02581}" srcOrd="0" destOrd="0" parTransId="{71FE6984-AF48-4D92-8A54-EACCC63B6790}" sibTransId="{3A77F717-1969-4C06-8C0D-F70895F73FA9}"/>
    <dgm:cxn modelId="{251BFCF6-9A0C-4132-BB99-937D17651540}" srcId="{FB07EE86-B494-40E5-BF44-ECA1646F9393}" destId="{E0CAAEB5-12E6-4739-8A4C-4DC1B1B7B3D2}" srcOrd="0" destOrd="0" parTransId="{11E74D52-D9CB-4673-BC03-103D5E1F7A02}" sibTransId="{ABAA12C4-5716-47BB-A863-FF5151261A5E}"/>
    <dgm:cxn modelId="{639D1F1C-0344-4423-A119-33A9FDBE5299}" type="presOf" srcId="{4F94CD49-6205-49E3-A51F-60E825E02581}" destId="{E6484B54-5CE8-4532-86C6-56DB06BAC471}" srcOrd="0" destOrd="0" presId="urn:microsoft.com/office/officeart/2005/8/layout/hierarchy4"/>
    <dgm:cxn modelId="{F5345573-4939-4E7D-8AC5-B639F31348AC}" type="presOf" srcId="{DC87EEE8-7767-45AA-BBEC-7030157C4C29}" destId="{D8F764F1-8BBA-45AA-B00E-855C3C7D7D58}" srcOrd="0" destOrd="0" presId="urn:microsoft.com/office/officeart/2005/8/layout/hierarchy4"/>
    <dgm:cxn modelId="{C933EA55-2C15-45E8-95C8-74921F19C3E2}" type="presOf" srcId="{E0CAAEB5-12E6-4739-8A4C-4DC1B1B7B3D2}" destId="{A32BF76C-EDEE-49A9-8B98-B5D39BC52A06}" srcOrd="0" destOrd="0" presId="urn:microsoft.com/office/officeart/2005/8/layout/hierarchy4"/>
    <dgm:cxn modelId="{35529686-8DF2-432D-9920-1816BE753F86}" type="presParOf" srcId="{87F3B9A6-AF85-424F-9E15-E458DA26E68D}" destId="{D9A6A747-CAA6-47CB-9A93-F6FDE59EA2F3}" srcOrd="0" destOrd="0" presId="urn:microsoft.com/office/officeart/2005/8/layout/hierarchy4"/>
    <dgm:cxn modelId="{1AA36409-137A-40C2-AF56-C51FA96C2061}" type="presParOf" srcId="{D9A6A747-CAA6-47CB-9A93-F6FDE59EA2F3}" destId="{A32BF76C-EDEE-49A9-8B98-B5D39BC52A06}" srcOrd="0" destOrd="0" presId="urn:microsoft.com/office/officeart/2005/8/layout/hierarchy4"/>
    <dgm:cxn modelId="{13DE584E-7C48-4037-AFBF-887CD8815D1A}" type="presParOf" srcId="{D9A6A747-CAA6-47CB-9A93-F6FDE59EA2F3}" destId="{FBFCF8FE-8C5D-43FF-A83F-9B4255779B6C}" srcOrd="1" destOrd="0" presId="urn:microsoft.com/office/officeart/2005/8/layout/hierarchy4"/>
    <dgm:cxn modelId="{DAAF7EC4-A869-42B6-A2C8-8A1DEF12F6C7}" type="presParOf" srcId="{D9A6A747-CAA6-47CB-9A93-F6FDE59EA2F3}" destId="{6240C359-8B44-4043-B418-48AC8E78C4B0}" srcOrd="2" destOrd="0" presId="urn:microsoft.com/office/officeart/2005/8/layout/hierarchy4"/>
    <dgm:cxn modelId="{EEB9CBBA-E438-42C1-A92A-CC3EBCECEA99}" type="presParOf" srcId="{6240C359-8B44-4043-B418-48AC8E78C4B0}" destId="{1A45CB64-3E00-4455-984F-89DE16F6C6A6}" srcOrd="0" destOrd="0" presId="urn:microsoft.com/office/officeart/2005/8/layout/hierarchy4"/>
    <dgm:cxn modelId="{47FF9582-F5D5-4083-89FB-8866EB3BECF3}" type="presParOf" srcId="{1A45CB64-3E00-4455-984F-89DE16F6C6A6}" destId="{E6484B54-5CE8-4532-86C6-56DB06BAC471}" srcOrd="0" destOrd="0" presId="urn:microsoft.com/office/officeart/2005/8/layout/hierarchy4"/>
    <dgm:cxn modelId="{7336069A-59BF-4812-9525-6119C05211C1}" type="presParOf" srcId="{1A45CB64-3E00-4455-984F-89DE16F6C6A6}" destId="{68A2504F-2E66-4993-9DF7-723C7F659C71}" srcOrd="1" destOrd="0" presId="urn:microsoft.com/office/officeart/2005/8/layout/hierarchy4"/>
    <dgm:cxn modelId="{95C35521-3C89-45D7-BC2F-4F96B5095B56}" type="presParOf" srcId="{1A45CB64-3E00-4455-984F-89DE16F6C6A6}" destId="{DB18EE5D-0BDB-49AA-919F-EDE0C2558D1E}" srcOrd="2" destOrd="0" presId="urn:microsoft.com/office/officeart/2005/8/layout/hierarchy4"/>
    <dgm:cxn modelId="{C3F7E6AC-1AD5-47B7-B2CD-BCD8C4DAFAC2}" type="presParOf" srcId="{DB18EE5D-0BDB-49AA-919F-EDE0C2558D1E}" destId="{08548496-5AF0-4C33-A099-B72F2E4087D0}" srcOrd="0" destOrd="0" presId="urn:microsoft.com/office/officeart/2005/8/layout/hierarchy4"/>
    <dgm:cxn modelId="{AD9D60C2-736D-439A-A220-A764B218C878}" type="presParOf" srcId="{08548496-5AF0-4C33-A099-B72F2E4087D0}" destId="{32CCD04B-F5EF-4839-A110-ADDC0E50EAC2}" srcOrd="0" destOrd="0" presId="urn:microsoft.com/office/officeart/2005/8/layout/hierarchy4"/>
    <dgm:cxn modelId="{7377AB26-DDAB-43E6-ACF8-D1F7E844EF25}" type="presParOf" srcId="{08548496-5AF0-4C33-A099-B72F2E4087D0}" destId="{17084293-C5F0-4817-9364-175AD3F66A1F}" srcOrd="1" destOrd="0" presId="urn:microsoft.com/office/officeart/2005/8/layout/hierarchy4"/>
    <dgm:cxn modelId="{EB83840E-3743-40FB-BFAB-6AD8F417B424}" type="presParOf" srcId="{DB18EE5D-0BDB-49AA-919F-EDE0C2558D1E}" destId="{2CAAA50A-4D5A-4F86-A455-D802D2C44613}" srcOrd="1" destOrd="0" presId="urn:microsoft.com/office/officeart/2005/8/layout/hierarchy4"/>
    <dgm:cxn modelId="{A6E2B386-6E47-4FD9-B132-731FF5693FB5}" type="presParOf" srcId="{DB18EE5D-0BDB-49AA-919F-EDE0C2558D1E}" destId="{8FB381A0-A1AA-45EA-9260-2DAB217897CF}" srcOrd="2" destOrd="0" presId="urn:microsoft.com/office/officeart/2005/8/layout/hierarchy4"/>
    <dgm:cxn modelId="{358192C2-3905-4E33-8824-50145A7F3E43}" type="presParOf" srcId="{8FB381A0-A1AA-45EA-9260-2DAB217897CF}" destId="{033D6CF2-1836-4C8D-BD33-98DE1C11F472}" srcOrd="0" destOrd="0" presId="urn:microsoft.com/office/officeart/2005/8/layout/hierarchy4"/>
    <dgm:cxn modelId="{6185D64C-D33B-4BE0-A066-8C7BEB7CA4DF}" type="presParOf" srcId="{8FB381A0-A1AA-45EA-9260-2DAB217897CF}" destId="{EF038559-64CF-4B1A-BFD8-D8385B4E1496}" srcOrd="1" destOrd="0" presId="urn:microsoft.com/office/officeart/2005/8/layout/hierarchy4"/>
    <dgm:cxn modelId="{CF0FD88A-2553-40D0-B475-0E058EA18537}" type="presParOf" srcId="{6240C359-8B44-4043-B418-48AC8E78C4B0}" destId="{E7C97B79-1D64-4B09-88D7-B8CB3B9A8584}" srcOrd="1" destOrd="0" presId="urn:microsoft.com/office/officeart/2005/8/layout/hierarchy4"/>
    <dgm:cxn modelId="{5EBE04B1-07F8-4A5B-9393-CAB33A85D7AC}" type="presParOf" srcId="{6240C359-8B44-4043-B418-48AC8E78C4B0}" destId="{84E35BEB-B85A-44A5-9A86-B23CBA093AA7}" srcOrd="2" destOrd="0" presId="urn:microsoft.com/office/officeart/2005/8/layout/hierarchy4"/>
    <dgm:cxn modelId="{B323DCF4-1A0A-4CB5-A34F-CFC05A8E1C36}" type="presParOf" srcId="{84E35BEB-B85A-44A5-9A86-B23CBA093AA7}" destId="{D8F764F1-8BBA-45AA-B00E-855C3C7D7D58}" srcOrd="0" destOrd="0" presId="urn:microsoft.com/office/officeart/2005/8/layout/hierarchy4"/>
    <dgm:cxn modelId="{F93A46D9-E3A4-4310-BBFE-7649DF0E899A}" type="presParOf" srcId="{84E35BEB-B85A-44A5-9A86-B23CBA093AA7}" destId="{2F76B9D4-5453-4EA5-BD80-0CB9A6FCEECC}" srcOrd="1" destOrd="0" presId="urn:microsoft.com/office/officeart/2005/8/layout/hierarchy4"/>
    <dgm:cxn modelId="{5B4512A8-DD9E-4572-90F7-6E78AF8E9376}" type="presParOf" srcId="{84E35BEB-B85A-44A5-9A86-B23CBA093AA7}" destId="{86136E52-13B2-47F6-A26B-75ADE21237F0}" srcOrd="2" destOrd="0" presId="urn:microsoft.com/office/officeart/2005/8/layout/hierarchy4"/>
    <dgm:cxn modelId="{5CEEAB3C-1A83-4A45-AC63-AAAF9C33FD5A}" type="presParOf" srcId="{86136E52-13B2-47F6-A26B-75ADE21237F0}" destId="{5771F498-8796-4E8B-999D-F1B2BCB9CAC9}" srcOrd="0" destOrd="0" presId="urn:microsoft.com/office/officeart/2005/8/layout/hierarchy4"/>
    <dgm:cxn modelId="{34894E64-4192-4AE3-9C8C-64E6086F9D09}" type="presParOf" srcId="{5771F498-8796-4E8B-999D-F1B2BCB9CAC9}" destId="{69F858BD-FC42-4CC2-93C9-C2B01FB3BEF0}" srcOrd="0" destOrd="0" presId="urn:microsoft.com/office/officeart/2005/8/layout/hierarchy4"/>
    <dgm:cxn modelId="{988FC88B-3615-4144-9892-CB920A00CBCA}" type="presParOf" srcId="{5771F498-8796-4E8B-999D-F1B2BCB9CAC9}" destId="{7FA039FB-EFDE-4CF9-9648-3842A427ED5D}" srcOrd="1" destOrd="0" presId="urn:microsoft.com/office/officeart/2005/8/layout/hierarchy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dirty="0"/>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CFCFED-6408-4BD3-9F7A-CF7EC13F221F}" type="datetimeFigureOut">
              <a:rPr lang="it-IT" smtClean="0"/>
              <a:pPr/>
              <a:t>06/11/2011</a:t>
            </a:fld>
            <a:endParaRPr lang="it-IT" dirty="0"/>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dirty="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dirty="0"/>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42A10F-5680-4520-83AD-91416035E623}" type="slidenum">
              <a:rPr lang="it-IT" smtClean="0"/>
              <a:pPr/>
              <a:t>‹N›</a:t>
            </a:fld>
            <a:endParaRPr lang="it-IT"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AE42A10F-5680-4520-83AD-91416035E623}" type="slidenum">
              <a:rPr lang="it-IT" smtClean="0"/>
              <a:pPr/>
              <a:t>18</a:t>
            </a:fld>
            <a:endParaRPr lang="it-IT"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AE42A10F-5680-4520-83AD-91416035E623}" type="slidenum">
              <a:rPr lang="it-IT" smtClean="0"/>
              <a:pPr/>
              <a:t>32</a:t>
            </a:fld>
            <a:endParaRPr lang="it-I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5" name="Segnaposto piè di pagina 4"/>
          <p:cNvSpPr>
            <a:spLocks noGrp="1"/>
          </p:cNvSpPr>
          <p:nvPr>
            <p:ph type="ftr" sz="quarter" idx="11"/>
          </p:nvPr>
        </p:nvSpPr>
        <p:spPr/>
        <p:txBody>
          <a:bodyPr/>
          <a:lstStyle/>
          <a:p>
            <a:endParaRPr lang="it-IT" dirty="0"/>
          </a:p>
        </p:txBody>
      </p:sp>
      <p:sp>
        <p:nvSpPr>
          <p:cNvPr id="6" name="Segnaposto numero diapositiva 5"/>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8" name="Segnaposto piè di pagina 7"/>
          <p:cNvSpPr>
            <a:spLocks noGrp="1"/>
          </p:cNvSpPr>
          <p:nvPr>
            <p:ph type="ftr" sz="quarter" idx="11"/>
          </p:nvPr>
        </p:nvSpPr>
        <p:spPr/>
        <p:txBody>
          <a:bodyPr/>
          <a:lstStyle/>
          <a:p>
            <a:endParaRPr lang="it-IT" dirty="0"/>
          </a:p>
        </p:txBody>
      </p:sp>
      <p:sp>
        <p:nvSpPr>
          <p:cNvPr id="9" name="Segnaposto numero diapositiva 8"/>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4" name="Segnaposto piè di pagina 3"/>
          <p:cNvSpPr>
            <a:spLocks noGrp="1"/>
          </p:cNvSpPr>
          <p:nvPr>
            <p:ph type="ftr" sz="quarter" idx="11"/>
          </p:nvPr>
        </p:nvSpPr>
        <p:spPr/>
        <p:txBody>
          <a:bodyPr/>
          <a:lstStyle/>
          <a:p>
            <a:endParaRPr lang="it-IT" dirty="0"/>
          </a:p>
        </p:txBody>
      </p:sp>
      <p:sp>
        <p:nvSpPr>
          <p:cNvPr id="5" name="Segnaposto numero diapositiva 4"/>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000C66E-4FAD-4122-8E2A-7BD2251D6EE6}" type="datetimeFigureOut">
              <a:rPr lang="it-IT" smtClean="0"/>
              <a:pPr/>
              <a:t>06/11/2011</a:t>
            </a:fld>
            <a:endParaRPr lang="it-IT" dirty="0"/>
          </a:p>
        </p:txBody>
      </p:sp>
      <p:sp>
        <p:nvSpPr>
          <p:cNvPr id="6" name="Segnaposto piè di pagina 5"/>
          <p:cNvSpPr>
            <a:spLocks noGrp="1"/>
          </p:cNvSpPr>
          <p:nvPr>
            <p:ph type="ftr" sz="quarter" idx="11"/>
          </p:nvPr>
        </p:nvSpPr>
        <p:spPr/>
        <p:txBody>
          <a:bodyPr/>
          <a:lstStyle/>
          <a:p>
            <a:endParaRPr lang="it-IT" dirty="0"/>
          </a:p>
        </p:txBody>
      </p:sp>
      <p:sp>
        <p:nvSpPr>
          <p:cNvPr id="7" name="Segnaposto numero diapositiva 6"/>
          <p:cNvSpPr>
            <a:spLocks noGrp="1"/>
          </p:cNvSpPr>
          <p:nvPr>
            <p:ph type="sldNum" sz="quarter" idx="12"/>
          </p:nvPr>
        </p:nvSpPr>
        <p:spPr/>
        <p:txBody>
          <a:bodyPr/>
          <a:lstStyle/>
          <a:p>
            <a:fld id="{754CC5D7-CB39-42D9-9B88-0150366E3F4D}" type="slidenum">
              <a:rPr lang="it-IT" smtClean="0"/>
              <a:pPr/>
              <a:t>‹N›</a:t>
            </a:fld>
            <a:endParaRPr lang="it-IT"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00C66E-4FAD-4122-8E2A-7BD2251D6EE6}" type="datetimeFigureOut">
              <a:rPr lang="it-IT" smtClean="0"/>
              <a:pPr/>
              <a:t>06/11/2011</a:t>
            </a:fld>
            <a:endParaRPr lang="it-IT" dirty="0"/>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dirty="0"/>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54CC5D7-CB39-42D9-9B88-0150366E3F4D}" type="slidenum">
              <a:rPr lang="it-IT" smtClean="0"/>
              <a:pPr/>
              <a:t>‹N›</a:t>
            </a:fld>
            <a:endParaRPr lang="it-IT"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hyperlink" Target="http://www.brocardi.it/articoli/5381.html"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it.wikipedia.org/wiki/Querela" TargetMode="External"/><Relationship Id="rId2" Type="http://schemas.openxmlformats.org/officeDocument/2006/relationships/hyperlink" Target="http://it.wikipedia.org/wiki/Pubblico_ministero" TargetMode="External"/><Relationship Id="rId1" Type="http://schemas.openxmlformats.org/officeDocument/2006/relationships/slideLayout" Target="../slideLayouts/slideLayout4.xml"/><Relationship Id="rId6" Type="http://schemas.openxmlformats.org/officeDocument/2006/relationships/hyperlink" Target="http://www.miolegale.it/consulenza-legale-online.html" TargetMode="External"/><Relationship Id="rId5" Type="http://schemas.openxmlformats.org/officeDocument/2006/relationships/hyperlink" Target="http://it.wikipedia.org/wiki/Richiesta_di_procedimento" TargetMode="External"/><Relationship Id="rId4" Type="http://schemas.openxmlformats.org/officeDocument/2006/relationships/hyperlink" Target="http://it.wikipedia.org/wiki/Istanza"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it.wikipedia.org/w/index.php?title=Indagine_giudiziaria&amp;action=edit&amp;redlink=1" TargetMode="External"/><Relationship Id="rId2" Type="http://schemas.openxmlformats.org/officeDocument/2006/relationships/hyperlink" Target="http://it.wikipedia.org/wiki/Notizia" TargetMode="External"/><Relationship Id="rId1" Type="http://schemas.openxmlformats.org/officeDocument/2006/relationships/slideLayout" Target="../slideLayouts/slideLayout1.xml"/><Relationship Id="rId5" Type="http://schemas.openxmlformats.org/officeDocument/2006/relationships/hyperlink" Target="http://it.wikipedia.org/wiki/Pubblico_ministero" TargetMode="External"/><Relationship Id="rId4" Type="http://schemas.openxmlformats.org/officeDocument/2006/relationships/hyperlink" Target="http://it.wikipedia.org/w/index.php?title=Segreto_investigativo&amp;action=edit&amp;redlink=1"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
            <a:ext cx="7772400" cy="3600450"/>
          </a:xfrm>
        </p:spPr>
        <p:txBody>
          <a:bodyPr/>
          <a:lstStyle/>
          <a:p>
            <a:r>
              <a:rPr lang="it-IT" b="1" dirty="0" smtClean="0"/>
              <a:t>I SERVIZI NEGLI UFFICI REQUIRENTI</a:t>
            </a:r>
            <a:endParaRPr lang="it-IT" b="1" dirty="0"/>
          </a:p>
        </p:txBody>
      </p:sp>
      <p:pic>
        <p:nvPicPr>
          <p:cNvPr id="4" name="Immagine 3" descr="justice_2.svg.bmp"/>
          <p:cNvPicPr>
            <a:picLocks noChangeAspect="1"/>
          </p:cNvPicPr>
          <p:nvPr/>
        </p:nvPicPr>
        <p:blipFill>
          <a:blip r:embed="rId2" cstate="print"/>
          <a:stretch>
            <a:fillRect/>
          </a:stretch>
        </p:blipFill>
        <p:spPr>
          <a:xfrm>
            <a:off x="2771801" y="2708920"/>
            <a:ext cx="3600400" cy="304148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L’INDICE DEGLI ATTI</a:t>
            </a:r>
            <a:endParaRPr lang="it-IT" dirty="0">
              <a:solidFill>
                <a:srgbClr val="FF0000"/>
              </a:solidFill>
            </a:endParaRPr>
          </a:p>
        </p:txBody>
      </p:sp>
      <p:pic>
        <p:nvPicPr>
          <p:cNvPr id="8" name="Segnaposto contenuto 7" descr="Acquisizione a schermo intero 02102011 12.07.38.bmp.jpg"/>
          <p:cNvPicPr>
            <a:picLocks noGrp="1" noChangeAspect="1"/>
          </p:cNvPicPr>
          <p:nvPr>
            <p:ph sz="half" idx="1"/>
          </p:nvPr>
        </p:nvPicPr>
        <p:blipFill>
          <a:blip r:embed="rId2" cstate="print"/>
          <a:stretch>
            <a:fillRect/>
          </a:stretch>
        </p:blipFill>
        <p:spPr>
          <a:xfrm>
            <a:off x="0" y="1052736"/>
            <a:ext cx="4499992" cy="5805264"/>
          </a:xfrm>
        </p:spPr>
      </p:pic>
      <p:pic>
        <p:nvPicPr>
          <p:cNvPr id="10" name="Segnaposto contenuto 9" descr="Acquisizione a schermo intero 02102011 12.07.50.bmp.jpg"/>
          <p:cNvPicPr>
            <a:picLocks noGrp="1" noChangeAspect="1"/>
          </p:cNvPicPr>
          <p:nvPr>
            <p:ph sz="half" idx="2"/>
          </p:nvPr>
        </p:nvPicPr>
        <p:blipFill>
          <a:blip r:embed="rId3" cstate="print"/>
          <a:stretch>
            <a:fillRect/>
          </a:stretch>
        </p:blipFill>
        <p:spPr>
          <a:xfrm>
            <a:off x="4572000" y="1052736"/>
            <a:ext cx="4572000" cy="5805264"/>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Segnaposto contenuto 6" descr="Acquisizione a schermo intero 02102011 12.07.58.bmp.jpg"/>
          <p:cNvPicPr>
            <a:picLocks noGrp="1" noChangeAspect="1"/>
          </p:cNvPicPr>
          <p:nvPr>
            <p:ph sz="half" idx="1"/>
          </p:nvPr>
        </p:nvPicPr>
        <p:blipFill>
          <a:blip r:embed="rId2" cstate="print"/>
          <a:stretch>
            <a:fillRect/>
          </a:stretch>
        </p:blipFill>
        <p:spPr>
          <a:xfrm>
            <a:off x="0" y="0"/>
            <a:ext cx="4607496" cy="6858000"/>
          </a:xfrm>
        </p:spPr>
      </p:pic>
      <p:pic>
        <p:nvPicPr>
          <p:cNvPr id="9" name="Segnaposto contenuto 8" descr="Acquisizione a schermo intero 02102011 12.08.10.bmp.jpg"/>
          <p:cNvPicPr>
            <a:picLocks noGrp="1" noChangeAspect="1"/>
          </p:cNvPicPr>
          <p:nvPr>
            <p:ph sz="half" idx="2"/>
          </p:nvPr>
        </p:nvPicPr>
        <p:blipFill>
          <a:blip r:embed="rId3" cstate="print"/>
          <a:stretch>
            <a:fillRect/>
          </a:stretch>
        </p:blipFill>
        <p:spPr>
          <a:xfrm>
            <a:off x="4572000" y="0"/>
            <a:ext cx="4572000" cy="68580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nvGraphicFramePr>
        <p:xfrm>
          <a:off x="457200" y="274638"/>
          <a:ext cx="8388000" cy="118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Segnaposto contenuto 2"/>
          <p:cNvSpPr>
            <a:spLocks noGrp="1"/>
          </p:cNvSpPr>
          <p:nvPr>
            <p:ph idx="1"/>
          </p:nvPr>
        </p:nvSpPr>
        <p:spPr/>
        <p:txBody>
          <a:bodyPr>
            <a:normAutofit fontScale="77500" lnSpcReduction="20000"/>
          </a:bodyPr>
          <a:lstStyle/>
          <a:p>
            <a:r>
              <a:rPr lang="it-IT" b="1" dirty="0" smtClean="0"/>
              <a:t>Art. 112  - Surrogazione di copie agli originali mancanti</a:t>
            </a:r>
            <a:endParaRPr lang="it-IT" dirty="0" smtClean="0"/>
          </a:p>
          <a:p>
            <a:r>
              <a:rPr lang="it-IT" dirty="0" smtClean="0"/>
              <a:t>1. Salvo che la legge disponga altrimenti, quando l`originale di una sentenza o di un altro atto del procedimento del quale occorre fare uso, è per qualsiasi causa </a:t>
            </a:r>
            <a:r>
              <a:rPr lang="it-IT" u="sng" dirty="0" smtClean="0">
                <a:solidFill>
                  <a:srgbClr val="0B33B5"/>
                </a:solidFill>
              </a:rPr>
              <a:t>distrutto, smarrito o sottratto </a:t>
            </a:r>
            <a:r>
              <a:rPr lang="it-IT" dirty="0" smtClean="0"/>
              <a:t>e non è possibile recuperarlo,la copia autentica ha valore di originale ed è posta nel luogo in cui l`originale dovrebbe trovarsi.</a:t>
            </a:r>
          </a:p>
          <a:p>
            <a:r>
              <a:rPr lang="it-IT" b="1" dirty="0" smtClean="0"/>
              <a:t>Art. 113  - Ricostituzione di atti</a:t>
            </a:r>
            <a:endParaRPr lang="it-IT" dirty="0" smtClean="0"/>
          </a:p>
          <a:p>
            <a:r>
              <a:rPr lang="it-IT" dirty="0" smtClean="0"/>
              <a:t>1. Se non è possibile provvedere a norma dell`art. 112 il giudice, anche di ufficio, accerta il contenuto dell`atto mancante e stabilisce con ordinanza se e in quale tenore esso deve essere ricostituito ( 41 att. ).</a:t>
            </a:r>
          </a:p>
          <a:p>
            <a:endParaRPr lang="it-IT" dirty="0" smtClean="0"/>
          </a:p>
          <a:p>
            <a:endParaRPr lang="it-IT"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2800" dirty="0" smtClean="0">
                <a:solidFill>
                  <a:srgbClr val="FF0000"/>
                </a:solidFill>
              </a:rPr>
              <a:t>Sistema informatico di rilascio copie</a:t>
            </a:r>
            <a:br>
              <a:rPr lang="it-IT" sz="2800" dirty="0" smtClean="0">
                <a:solidFill>
                  <a:srgbClr val="FF0000"/>
                </a:solidFill>
              </a:rPr>
            </a:br>
            <a:r>
              <a:rPr lang="it-IT" sz="2800" dirty="0" smtClean="0">
                <a:solidFill>
                  <a:srgbClr val="FF0000"/>
                </a:solidFill>
              </a:rPr>
              <a:t/>
            </a:r>
            <a:br>
              <a:rPr lang="it-IT" sz="2800" dirty="0" smtClean="0">
                <a:solidFill>
                  <a:srgbClr val="FF0000"/>
                </a:solidFill>
              </a:rPr>
            </a:br>
            <a:endParaRPr lang="it-IT" sz="2800" dirty="0">
              <a:solidFill>
                <a:srgbClr val="FF0000"/>
              </a:solidFill>
            </a:endParaRPr>
          </a:p>
        </p:txBody>
      </p:sp>
      <p:pic>
        <p:nvPicPr>
          <p:cNvPr id="3" name="Immagine 2" descr="Acquisizione a schermo intero 02102011 12.22.15.bmp"/>
          <p:cNvPicPr>
            <a:picLocks noChangeAspect="1"/>
          </p:cNvPicPr>
          <p:nvPr/>
        </p:nvPicPr>
        <p:blipFill>
          <a:blip r:embed="rId2" cstate="print"/>
          <a:stretch>
            <a:fillRect/>
          </a:stretch>
        </p:blipFill>
        <p:spPr>
          <a:xfrm>
            <a:off x="467544" y="701316"/>
            <a:ext cx="8208912" cy="615668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descr="Acquisizione a schermo intero 02102011 12.20.31.bmp"/>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solidFill>
                  <a:srgbClr val="FF0000"/>
                </a:solidFill>
              </a:rPr>
              <a:t>ASSISTENZA AL PM</a:t>
            </a:r>
            <a:br>
              <a:rPr lang="it-IT" b="1" dirty="0" smtClean="0">
                <a:solidFill>
                  <a:srgbClr val="FF0000"/>
                </a:solidFill>
              </a:rPr>
            </a:br>
            <a:r>
              <a:rPr lang="it-IT" b="1" dirty="0" smtClean="0">
                <a:solidFill>
                  <a:schemeClr val="bg1">
                    <a:lumMod val="75000"/>
                  </a:schemeClr>
                </a:solidFill>
                <a:latin typeface="+mn-lt"/>
              </a:rPr>
              <a:t>D</a:t>
            </a:r>
            <a:r>
              <a:rPr lang="it-IT" sz="3200" b="1" dirty="0" smtClean="0">
                <a:solidFill>
                  <a:schemeClr val="bg1">
                    <a:lumMod val="75000"/>
                  </a:schemeClr>
                </a:solidFill>
                <a:latin typeface="+mn-lt"/>
              </a:rPr>
              <a:t>ocumentazione degli atti</a:t>
            </a:r>
            <a:endParaRPr lang="it-IT" b="1" dirty="0">
              <a:solidFill>
                <a:srgbClr val="FF0000"/>
              </a:solidFill>
              <a:latin typeface="+mn-lt"/>
            </a:endParaRPr>
          </a:p>
        </p:txBody>
      </p:sp>
      <p:graphicFrame>
        <p:nvGraphicFramePr>
          <p:cNvPr id="4" name="Segnaposto contenuto 3"/>
          <p:cNvGraphicFramePr>
            <a:graphicFrameLocks noGrp="1"/>
          </p:cNvGraphicFramePr>
          <p:nvPr>
            <p:ph idx="1"/>
          </p:nvPr>
        </p:nvGraphicFramePr>
        <p:xfrm>
          <a:off x="323528" y="1556792"/>
          <a:ext cx="8496943" cy="4816544"/>
        </p:xfrm>
        <a:graphic>
          <a:graphicData uri="http://schemas.openxmlformats.org/drawingml/2006/table">
            <a:tbl>
              <a:tblPr firstRow="1" bandRow="1">
                <a:tableStyleId>{5C22544A-7EE6-4342-B048-85BDC9FD1C3A}</a:tableStyleId>
              </a:tblPr>
              <a:tblGrid>
                <a:gridCol w="3391377"/>
                <a:gridCol w="2774764"/>
                <a:gridCol w="2330802"/>
              </a:tblGrid>
              <a:tr h="712090">
                <a:tc gridSpan="3">
                  <a:txBody>
                    <a:bodyPr/>
                    <a:lstStyle/>
                    <a:p>
                      <a:r>
                        <a:rPr lang="it-IT" sz="1800" dirty="0" smtClean="0"/>
                        <a:t>Art. 373: Salvo quanto disposto in relazione a specifici atti, è redatto verbale:</a:t>
                      </a:r>
                    </a:p>
                    <a:p>
                      <a:pPr algn="ctr"/>
                      <a:endParaRPr lang="it-IT" dirty="0"/>
                    </a:p>
                  </a:txBody>
                  <a:tcPr/>
                </a:tc>
                <a:tc hMerge="1">
                  <a:txBody>
                    <a:bodyPr/>
                    <a:lstStyle/>
                    <a:p>
                      <a:endParaRPr lang="it-IT" dirty="0"/>
                    </a:p>
                  </a:txBody>
                  <a:tcPr/>
                </a:tc>
                <a:tc hMerge="1">
                  <a:txBody>
                    <a:bodyPr/>
                    <a:lstStyle/>
                    <a:p>
                      <a:endParaRPr lang="it-IT" dirty="0"/>
                    </a:p>
                  </a:txBody>
                  <a:tcPr/>
                </a:tc>
              </a:tr>
              <a:tr h="1322453">
                <a:tc>
                  <a:txBody>
                    <a:bodyPr/>
                    <a:lstStyle/>
                    <a:p>
                      <a:r>
                        <a:rPr lang="it-IT" sz="1800" dirty="0" smtClean="0"/>
                        <a:t>delle denunce, querele e istanze di procedimento</a:t>
                      </a:r>
                      <a:r>
                        <a:rPr lang="it-IT" dirty="0" smtClean="0"/>
                        <a:t> </a:t>
                      </a:r>
                      <a:r>
                        <a:rPr lang="it-IT" sz="1800" dirty="0" smtClean="0"/>
                        <a:t>presentate oralmente;</a:t>
                      </a:r>
                    </a:p>
                    <a:p>
                      <a:pPr algn="ctr"/>
                      <a:endParaRPr lang="it-IT"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smtClean="0"/>
                        <a:t>degli interrogatori e dei confronti con la persona sottoposta alle indagini;</a:t>
                      </a:r>
                    </a:p>
                    <a:p>
                      <a:endParaRPr lang="it-IT" dirty="0"/>
                    </a:p>
                  </a:txBody>
                  <a:tcPr/>
                </a:tc>
                <a:tc>
                  <a:txBody>
                    <a:bodyPr/>
                    <a:lstStyle/>
                    <a:p>
                      <a:r>
                        <a:rPr lang="it-IT" dirty="0" smtClean="0"/>
                        <a:t>delle  ispezioni, delle perquisizioni e dei sequestri;</a:t>
                      </a:r>
                      <a:endParaRPr lang="it-IT" dirty="0"/>
                    </a:p>
                  </a:txBody>
                  <a:tcPr/>
                </a:tc>
              </a:tr>
              <a:tr h="101727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dirty="0" smtClean="0"/>
                        <a:t>delle sommarie informazioni assunte a norma dell’art. 362;</a:t>
                      </a:r>
                    </a:p>
                    <a:p>
                      <a:pPr algn="ctr"/>
                      <a:endParaRPr lang="it-IT"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dell’interrogatorio assunto a norma dell’art. 363; </a:t>
                      </a:r>
                    </a:p>
                    <a:p>
                      <a:endParaRPr lang="it-IT" dirty="0"/>
                    </a:p>
                  </a:txBody>
                  <a:tcPr/>
                </a:tc>
                <a:tc>
                  <a:txBody>
                    <a:bodyPr/>
                    <a:lstStyle/>
                    <a:p>
                      <a:r>
                        <a:rPr lang="it-IT" dirty="0" smtClean="0"/>
                        <a:t>degli accertamenti tecnici compiuti a norma dell’art. 360.</a:t>
                      </a:r>
                      <a:endParaRPr lang="it-IT" dirty="0"/>
                    </a:p>
                  </a:txBody>
                  <a:tcPr/>
                </a:tc>
              </a:tr>
              <a:tr h="712090">
                <a:tc gridSpan="3">
                  <a:txBody>
                    <a:bodyPr/>
                    <a:lstStyle/>
                    <a:p>
                      <a:pPr algn="ctr"/>
                      <a:r>
                        <a:rPr lang="it-IT" dirty="0" smtClean="0"/>
                        <a:t>Il verbale è redatto secondo le modalità previste nel titolo III</a:t>
                      </a:r>
                      <a:r>
                        <a:rPr lang="it-IT" baseline="0" dirty="0" smtClean="0"/>
                        <a:t> del libro II</a:t>
                      </a:r>
                    </a:p>
                    <a:p>
                      <a:pPr algn="ctr"/>
                      <a:r>
                        <a:rPr lang="it-IT" baseline="0" dirty="0" smtClean="0"/>
                        <a:t>(134 e ss. -  Modalità di documentazione)</a:t>
                      </a:r>
                      <a:endParaRPr lang="it-IT" dirty="0"/>
                    </a:p>
                  </a:txBody>
                  <a:tcPr/>
                </a:tc>
                <a:tc hMerge="1">
                  <a:txBody>
                    <a:bodyPr/>
                    <a:lstStyle/>
                    <a:p>
                      <a:endParaRPr lang="it-IT" dirty="0"/>
                    </a:p>
                  </a:txBody>
                  <a:tcPr/>
                </a:tc>
                <a:tc hMerge="1">
                  <a:txBody>
                    <a:bodyPr/>
                    <a:lstStyle/>
                    <a:p>
                      <a:endParaRPr lang="it-IT" dirty="0"/>
                    </a:p>
                  </a:txBody>
                  <a:tcPr/>
                </a:tc>
              </a:tr>
              <a:tr h="412560">
                <a:tc gridSpan="3">
                  <a:txBody>
                    <a:bodyPr/>
                    <a:lstStyle/>
                    <a:p>
                      <a:pPr algn="ctr"/>
                      <a:r>
                        <a:rPr lang="it-IT" dirty="0" smtClean="0"/>
                        <a:t>OMISSIS</a:t>
                      </a:r>
                      <a:endParaRPr lang="it-IT" dirty="0"/>
                    </a:p>
                  </a:txBody>
                  <a:tcPr/>
                </a:tc>
                <a:tc hMerge="1">
                  <a:txBody>
                    <a:bodyPr/>
                    <a:lstStyle/>
                    <a:p>
                      <a:endParaRPr lang="it-IT" dirty="0"/>
                    </a:p>
                  </a:txBody>
                  <a:tcPr/>
                </a:tc>
                <a:tc hMerge="1">
                  <a:txBody>
                    <a:bodyPr/>
                    <a:lstStyle/>
                    <a:p>
                      <a:endParaRPr lang="it-IT" dirty="0"/>
                    </a:p>
                  </a:txBody>
                  <a:tcPr/>
                </a:tc>
              </a:tr>
              <a:tr h="412560">
                <a:tc gridSpan="3">
                  <a:txBody>
                    <a:bodyPr/>
                    <a:lstStyle/>
                    <a:p>
                      <a:pPr algn="ctr"/>
                      <a:r>
                        <a:rPr lang="it-IT" dirty="0" smtClean="0"/>
                        <a:t>Alla redazione del verbale e delle annotazioni provvede l’ufficiale di polizia giudiziaria o</a:t>
                      </a:r>
                    </a:p>
                    <a:p>
                      <a:pPr algn="ctr"/>
                      <a:r>
                        <a:rPr lang="it-IT" dirty="0" smtClean="0">
                          <a:solidFill>
                            <a:srgbClr val="FF0000"/>
                          </a:solidFill>
                        </a:rPr>
                        <a:t>L’ AUSILIARIO CHE ASSISTE IL PUBBLICO</a:t>
                      </a:r>
                      <a:r>
                        <a:rPr lang="it-IT" baseline="0" dirty="0" smtClean="0">
                          <a:solidFill>
                            <a:srgbClr val="FF0000"/>
                          </a:solidFill>
                        </a:rPr>
                        <a:t> MINISTERO</a:t>
                      </a:r>
                      <a:endParaRPr lang="it-IT" dirty="0">
                        <a:solidFill>
                          <a:srgbClr val="FF0000"/>
                        </a:solidFill>
                      </a:endParaRPr>
                    </a:p>
                  </a:txBody>
                  <a:tcPr/>
                </a:tc>
                <a:tc hMerge="1">
                  <a:txBody>
                    <a:bodyPr/>
                    <a:lstStyle/>
                    <a:p>
                      <a:endParaRPr lang="it-IT"/>
                    </a:p>
                  </a:txBody>
                  <a:tcPr/>
                </a:tc>
                <a:tc hMerge="1">
                  <a:txBody>
                    <a:bodyPr/>
                    <a:lstStyle/>
                    <a:p>
                      <a:endParaRPr lang="it-IT"/>
                    </a:p>
                  </a:txBody>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60649"/>
            <a:ext cx="7772400" cy="792087"/>
          </a:xfrm>
        </p:spPr>
        <p:txBody>
          <a:bodyPr/>
          <a:lstStyle/>
          <a:p>
            <a:r>
              <a:rPr lang="it-IT" b="1" dirty="0" smtClean="0">
                <a:solidFill>
                  <a:srgbClr val="FF0000"/>
                </a:solidFill>
              </a:rPr>
              <a:t>ASSISTENZA AL PM </a:t>
            </a:r>
            <a:endParaRPr lang="it-IT" dirty="0">
              <a:solidFill>
                <a:srgbClr val="FF0000"/>
              </a:solidFill>
            </a:endParaRPr>
          </a:p>
        </p:txBody>
      </p:sp>
      <p:sp>
        <p:nvSpPr>
          <p:cNvPr id="3" name="Sottotitolo 2"/>
          <p:cNvSpPr>
            <a:spLocks noGrp="1"/>
          </p:cNvSpPr>
          <p:nvPr>
            <p:ph type="subTitle" idx="1"/>
          </p:nvPr>
        </p:nvSpPr>
        <p:spPr>
          <a:xfrm>
            <a:off x="1371600" y="980728"/>
            <a:ext cx="6400800" cy="1008112"/>
          </a:xfrm>
        </p:spPr>
        <p:txBody>
          <a:bodyPr>
            <a:normAutofit lnSpcReduction="10000"/>
          </a:bodyPr>
          <a:lstStyle/>
          <a:p>
            <a:pPr lvl="0"/>
            <a:r>
              <a:rPr lang="it-IT" b="1" dirty="0" smtClean="0"/>
              <a:t>L’ assistenza agli interrogatori in fase di indagini preliminari – Il verbale</a:t>
            </a:r>
          </a:p>
          <a:p>
            <a:pPr lvl="0"/>
            <a:endParaRPr lang="it-IT" b="1" dirty="0" smtClean="0"/>
          </a:p>
          <a:p>
            <a:pPr lvl="0" algn="l"/>
            <a:endParaRPr lang="it-IT" b="1" dirty="0" smtClean="0"/>
          </a:p>
          <a:p>
            <a:pPr lvl="0" algn="l"/>
            <a:endParaRPr lang="it-IT" b="1" dirty="0" smtClean="0"/>
          </a:p>
          <a:p>
            <a:pPr lvl="0" algn="l"/>
            <a:endParaRPr lang="it-IT" dirty="0" smtClean="0"/>
          </a:p>
          <a:p>
            <a:endParaRPr lang="it-IT" dirty="0" smtClean="0"/>
          </a:p>
          <a:p>
            <a:endParaRPr lang="it-IT" dirty="0"/>
          </a:p>
        </p:txBody>
      </p:sp>
      <p:sp>
        <p:nvSpPr>
          <p:cNvPr id="3074" name="Rectangle 2"/>
          <p:cNvSpPr>
            <a:spLocks noChangeArrowheads="1"/>
          </p:cNvSpPr>
          <p:nvPr/>
        </p:nvSpPr>
        <p:spPr bwMode="auto">
          <a:xfrm>
            <a:off x="1043608" y="2443757"/>
            <a:ext cx="7272808"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tab pos="228600" algn="l"/>
              </a:tabLst>
            </a:pPr>
            <a:r>
              <a:rPr kumimoji="0" lang="it-IT" sz="1200" b="1" i="0" u="none" strike="noStrike" cap="none" normalizeH="0" baseline="0" dirty="0" smtClean="0">
                <a:ln>
                  <a:noFill/>
                </a:ln>
                <a:effectLst/>
                <a:latin typeface="Verdana" pitchFamily="34" charset="0"/>
                <a:ea typeface="Times New Roman" pitchFamily="18" charset="0"/>
              </a:rPr>
              <a:t>Il contenuto del verbale</a:t>
            </a:r>
            <a:endParaRPr kumimoji="0" lang="it-IT" sz="11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r>
              <a:rPr kumimoji="0" lang="it-IT" sz="1200" b="0" i="0" u="none" strike="noStrike" cap="none" normalizeH="0" baseline="0" dirty="0" smtClean="0">
                <a:ln>
                  <a:noFill/>
                </a:ln>
                <a:effectLst/>
                <a:latin typeface="Verdana" pitchFamily="34" charset="0"/>
                <a:ea typeface="Times New Roman" pitchFamily="18" charset="0"/>
              </a:rPr>
              <a:t>Il verbale contiene la menzione del luogo, dell'anno, del mese, del giorno e, quando occorre, dell'ora in cui è cominciato e chiuso, le generalità delle persone intervenute, l'indicazione delle cause, se conosciute, della mancata presenza di coloro che sarebbero dovuti intervenire, la descrizione di quanto l'ausiliario ha fatto o ha constatato o di quanto è avvenuto in sua presenza nonché le dichiarazioni ricevute da lui o da altro pubblico ufficiale che egli assiste.</a:t>
            </a:r>
            <a:endParaRPr kumimoji="0" lang="it-IT" sz="1100" b="0" i="0" u="none" strike="noStrike" cap="none" normalizeH="0" baseline="0" dirty="0" smtClean="0">
              <a:ln>
                <a:noFill/>
              </a:ln>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r>
              <a:rPr kumimoji="0" lang="it-IT" sz="1200" b="0" i="0" u="none" strike="noStrike" cap="none" normalizeH="0" baseline="0" dirty="0" smtClean="0">
                <a:ln>
                  <a:noFill/>
                </a:ln>
                <a:effectLst/>
                <a:latin typeface="Verdana" pitchFamily="34" charset="0"/>
                <a:ea typeface="Times New Roman" pitchFamily="18" charset="0"/>
              </a:rPr>
              <a:t>Per ogni dichiarazione è indicato se è stata resa spontaneamente o previa domanda e, in tale caso, è riprodotta anche la domanda; se la dichiarazione è stata dettata dal dichiarante, o se questi si è avvalso dell'autorizzazione a consultare note scritte, ne è fatta menzione.</a:t>
            </a: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endParaRPr kumimoji="0" lang="it-IT" sz="1200" b="0" i="0" u="none" strike="noStrike" cap="none" normalizeH="0" baseline="0" dirty="0" smtClean="0">
              <a:ln>
                <a:noFill/>
              </a:ln>
              <a:effectLst/>
              <a:latin typeface="Verdana" pitchFamily="34" charset="0"/>
              <a:ea typeface="Times New Roman" pitchFamily="18" charset="0"/>
            </a:endParaRPr>
          </a:p>
          <a:p>
            <a:r>
              <a:rPr lang="it-IT" sz="1200" b="1" dirty="0" smtClean="0">
                <a:latin typeface="Verdana" pitchFamily="34" charset="0"/>
              </a:rPr>
              <a:t>Sottoscrizione del verbale</a:t>
            </a:r>
            <a:endParaRPr lang="it-IT" sz="1200" dirty="0" smtClean="0">
              <a:latin typeface="Verdana" pitchFamily="34" charset="0"/>
            </a:endParaRPr>
          </a:p>
          <a:p>
            <a:pPr lvl="0"/>
            <a:r>
              <a:rPr lang="it-IT" sz="1200" dirty="0" smtClean="0">
                <a:latin typeface="Verdana" pitchFamily="34" charset="0"/>
              </a:rPr>
              <a:t>Salvo quanto previsto dall'art. 483 comma 1, il verbale, previa lettura, è sottoscritto alla fine di ogni foglio dal pubblico ufficiale che lo ha redatto, dal Giudice e dalle persone intervenute, anche quando le operazioni non sono esaurite e vengono rinviate ad altro momento (att. 50</a:t>
            </a:r>
            <a:r>
              <a:rPr lang="it-IT" sz="1200" baseline="30000" dirty="0" smtClean="0">
                <a:latin typeface="Verdana" pitchFamily="34" charset="0"/>
              </a:rPr>
              <a:t>2</a:t>
            </a:r>
            <a:r>
              <a:rPr lang="it-IT" sz="1200" dirty="0" smtClean="0">
                <a:latin typeface="Verdana" pitchFamily="34" charset="0"/>
              </a:rPr>
              <a:t>).</a:t>
            </a:r>
          </a:p>
          <a:p>
            <a:r>
              <a:rPr lang="it-IT" sz="1200" dirty="0" smtClean="0">
                <a:latin typeface="Verdana" pitchFamily="34" charset="0"/>
              </a:rPr>
              <a:t> Se alcuno degli intervenuti non vuole o non è in grado di sottoscrivere, ne è fatta menzione con l'indicazione del motivo.</a:t>
            </a:r>
          </a:p>
          <a:p>
            <a:r>
              <a:rPr lang="it-IT" dirty="0" smtClean="0"/>
              <a:t> </a:t>
            </a:r>
          </a:p>
          <a:p>
            <a:pPr marL="0" marR="0" lvl="0" indent="0" algn="l" defTabSz="914400" rtl="0" eaLnBrk="0" fontAlgn="base" latinLnBrk="0" hangingPunct="0">
              <a:lnSpc>
                <a:spcPct val="100000"/>
              </a:lnSpc>
              <a:spcBef>
                <a:spcPct val="0"/>
              </a:spcBef>
              <a:spcAft>
                <a:spcPct val="0"/>
              </a:spcAft>
              <a:buClrTx/>
              <a:buSzTx/>
              <a:buFontTx/>
              <a:buChar char="•"/>
              <a:tabLst>
                <a:tab pos="228600" algn="l"/>
              </a:tabLst>
            </a:pPr>
            <a:endParaRPr kumimoji="0" lang="it-IT"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0B33B5"/>
                </a:solidFill>
              </a:rPr>
              <a:t>                         </a:t>
            </a:r>
            <a:r>
              <a:rPr lang="it-IT" sz="2800" dirty="0" smtClean="0">
                <a:solidFill>
                  <a:srgbClr val="0B33B5"/>
                </a:solidFill>
              </a:rPr>
              <a:t>SOTTOSCRIZIONE</a:t>
            </a:r>
            <a:endParaRPr lang="it-IT" sz="2800" dirty="0">
              <a:solidFill>
                <a:srgbClr val="0B33B5"/>
              </a:solidFill>
            </a:endParaRPr>
          </a:p>
        </p:txBody>
      </p:sp>
      <p:pic>
        <p:nvPicPr>
          <p:cNvPr id="5" name="Segnaposto immagine 4" descr="Acquisizione a schermo intero 27092011 16.48.36.bmp.jpg"/>
          <p:cNvPicPr>
            <a:picLocks noGrp="1" noChangeAspect="1"/>
          </p:cNvPicPr>
          <p:nvPr>
            <p:ph type="pic" idx="1"/>
          </p:nvPr>
        </p:nvPicPr>
        <p:blipFill>
          <a:blip r:embed="rId2" cstate="print"/>
          <a:srcRect t="159" b="159"/>
          <a:stretch>
            <a:fillRect/>
          </a:stretch>
        </p:blipFill>
        <p:spPr/>
      </p:pic>
      <p:sp>
        <p:nvSpPr>
          <p:cNvPr id="4" name="Segnaposto testo 3"/>
          <p:cNvSpPr>
            <a:spLocks noGrp="1"/>
          </p:cNvSpPr>
          <p:nvPr>
            <p:ph type="body" sz="half" idx="2"/>
          </p:nvPr>
        </p:nvSpPr>
        <p:spPr>
          <a:xfrm>
            <a:off x="1792288" y="5661248"/>
            <a:ext cx="5486400" cy="510952"/>
          </a:xfrm>
        </p:spPr>
        <p:txBody>
          <a:bodyPr>
            <a:normAutofit fontScale="92500" lnSpcReduction="10000"/>
          </a:bodyPr>
          <a:lstStyle/>
          <a:p>
            <a:endParaRPr lang="it-IT" dirty="0" smtClean="0"/>
          </a:p>
          <a:p>
            <a:r>
              <a:rPr lang="it-IT" dirty="0" smtClean="0">
                <a:solidFill>
                  <a:srgbClr val="FF0000"/>
                </a:solidFill>
              </a:rPr>
              <a:t>Assistente                                 Magistrato                        Persone intervenute                            </a:t>
            </a:r>
            <a:endParaRPr lang="it-IT" dirty="0">
              <a:solidFill>
                <a:srgbClr val="FF0000"/>
              </a:solidFill>
            </a:endParaRPr>
          </a:p>
        </p:txBody>
      </p:sp>
      <p:sp>
        <p:nvSpPr>
          <p:cNvPr id="8" name="Freccia circolare a destra 7"/>
          <p:cNvSpPr/>
          <p:nvPr/>
        </p:nvSpPr>
        <p:spPr>
          <a:xfrm>
            <a:off x="1979712" y="4725144"/>
            <a:ext cx="731520" cy="864096"/>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tx1"/>
              </a:solidFill>
            </a:endParaRPr>
          </a:p>
        </p:txBody>
      </p:sp>
      <p:cxnSp>
        <p:nvCxnSpPr>
          <p:cNvPr id="10" name="Connettore 2 9"/>
          <p:cNvCxnSpPr/>
          <p:nvPr/>
        </p:nvCxnSpPr>
        <p:spPr>
          <a:xfrm flipH="1">
            <a:off x="2771800" y="5301208"/>
            <a:ext cx="864096" cy="6480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a:off x="4139952" y="5301208"/>
            <a:ext cx="0" cy="57606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ttore 2 13"/>
          <p:cNvCxnSpPr>
            <a:stCxn id="2" idx="2"/>
          </p:cNvCxnSpPr>
          <p:nvPr/>
        </p:nvCxnSpPr>
        <p:spPr>
          <a:xfrm>
            <a:off x="4535488" y="5367338"/>
            <a:ext cx="1188640" cy="5099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200" dirty="0" smtClean="0">
                <a:solidFill>
                  <a:srgbClr val="FF0000"/>
                </a:solidFill>
              </a:rPr>
              <a:t>Attività successive alla chiusura del verbale</a:t>
            </a:r>
            <a:endParaRPr lang="it-IT" sz="3200" dirty="0">
              <a:solidFill>
                <a:srgbClr val="FF0000"/>
              </a:solidFill>
            </a:endParaRPr>
          </a:p>
        </p:txBody>
      </p:sp>
      <p:graphicFrame>
        <p:nvGraphicFramePr>
          <p:cNvPr id="4" name="Segnaposto contenuto 3"/>
          <p:cNvGraphicFramePr>
            <a:graphicFrameLocks noGrp="1"/>
          </p:cNvGraphicFramePr>
          <p:nvPr>
            <p:ph idx="1"/>
          </p:nvPr>
        </p:nvGraphicFramePr>
        <p:xfrm>
          <a:off x="323528" y="1263079"/>
          <a:ext cx="8424936" cy="5448593"/>
        </p:xfrm>
        <a:graphic>
          <a:graphicData uri="http://schemas.openxmlformats.org/drawingml/2006/table">
            <a:tbl>
              <a:tblPr firstCol="1">
                <a:tableStyleId>{5C22544A-7EE6-4342-B048-85BDC9FD1C3A}</a:tableStyleId>
              </a:tblPr>
              <a:tblGrid>
                <a:gridCol w="2090818"/>
                <a:gridCol w="933518"/>
                <a:gridCol w="5400600"/>
              </a:tblGrid>
              <a:tr h="1275783">
                <a:tc>
                  <a:txBody>
                    <a:bodyPr/>
                    <a:lstStyle/>
                    <a:p>
                      <a:r>
                        <a:rPr lang="it-IT" dirty="0" smtClean="0"/>
                        <a:t>Trascrizione del </a:t>
                      </a:r>
                    </a:p>
                    <a:p>
                      <a:r>
                        <a:rPr lang="it-IT" dirty="0" smtClean="0"/>
                        <a:t>verbale</a:t>
                      </a:r>
                      <a:endParaRPr lang="it-IT" dirty="0"/>
                    </a:p>
                  </a:txBody>
                  <a:tcPr/>
                </a:tc>
                <a:tc>
                  <a:txBody>
                    <a:bodyPr/>
                    <a:lstStyle/>
                    <a:p>
                      <a:endParaRPr lang="it-IT" dirty="0">
                        <a:solidFill>
                          <a:schemeClr val="bg1"/>
                        </a:solidFill>
                      </a:endParaRPr>
                    </a:p>
                  </a:txBody>
                  <a:tcPr/>
                </a:tc>
                <a:tc>
                  <a:txBody>
                    <a:bodyPr/>
                    <a:lstStyle/>
                    <a:p>
                      <a:r>
                        <a:rPr lang="it-IT" sz="1400" dirty="0" smtClean="0"/>
                        <a:t>Quando il verbale è redatto con la stenotipia  … i nastri impressi con i caratteri della stenotipia  sono trascritti in caratteri comuni non oltre il giorno successivo a quello in cui sono stati formati. Essi sono </a:t>
                      </a:r>
                      <a:r>
                        <a:rPr lang="it-IT" sz="1400" u="sng" dirty="0" smtClean="0"/>
                        <a:t>uniti agli atti del processo, insieme con la trascrizione</a:t>
                      </a:r>
                      <a:r>
                        <a:rPr lang="it-IT" sz="1400" dirty="0" smtClean="0"/>
                        <a:t>.</a:t>
                      </a:r>
                      <a:endParaRPr lang="it-IT" sz="1400" dirty="0"/>
                    </a:p>
                  </a:txBody>
                  <a:tcPr/>
                </a:tc>
              </a:tr>
              <a:tr h="1161804">
                <a:tc>
                  <a:txBody>
                    <a:bodyPr/>
                    <a:lstStyle/>
                    <a:p>
                      <a:r>
                        <a:rPr lang="it-IT" dirty="0" smtClean="0"/>
                        <a:t>Riproduzione </a:t>
                      </a:r>
                    </a:p>
                    <a:p>
                      <a:r>
                        <a:rPr lang="it-IT" dirty="0" smtClean="0"/>
                        <a:t>fonografica dell’interrogatorio</a:t>
                      </a:r>
                      <a:endParaRPr lang="it-IT" dirty="0"/>
                    </a:p>
                  </a:txBody>
                  <a:tcPr/>
                </a:tc>
                <a:tc rowSpan="2">
                  <a:txBody>
                    <a:bodyPr/>
                    <a:lstStyle/>
                    <a:p>
                      <a:endParaRPr lang="it-IT" dirty="0"/>
                    </a:p>
                  </a:txBody>
                  <a:tcPr/>
                </a:tc>
                <a:tc rowSpan="2">
                  <a:txBody>
                    <a:bodyPr/>
                    <a:lstStyle/>
                    <a:p>
                      <a:r>
                        <a:rPr lang="it-IT" sz="1400" dirty="0" smtClean="0"/>
                        <a:t>La riproduzione fonografica o audiovisiva  è effettuata da personale tecnico, anche estraneo all`amministrazione dello Stato, sotto la direzione dell`ausiliario che assiste il giudice.</a:t>
                      </a:r>
                      <a:r>
                        <a:rPr lang="it-IT" sz="1400" baseline="0" dirty="0" smtClean="0"/>
                        <a:t> </a:t>
                      </a:r>
                      <a:r>
                        <a:rPr lang="it-IT" sz="1400" dirty="0" smtClean="0"/>
                        <a:t>Quando si effettua la riproduzione fonografica, nel verbale è indicato il momento di inizio e di cessazione delle operazioni di riproduzione.</a:t>
                      </a:r>
                      <a:r>
                        <a:rPr lang="it-IT" sz="1400" baseline="0" dirty="0" smtClean="0"/>
                        <a:t> </a:t>
                      </a:r>
                      <a:r>
                        <a:rPr lang="it-IT" sz="1400" dirty="0" smtClean="0"/>
                        <a:t>Per la parte in cui la riproduzione fonografica, per qualsiasi motivo, non ha avuto effetto o non è chiaramente intelligibile, </a:t>
                      </a:r>
                      <a:r>
                        <a:rPr lang="it-IT" sz="1400" u="sng" dirty="0" smtClean="0"/>
                        <a:t>fa prova il verbale redatto in forma riassuntiva</a:t>
                      </a:r>
                      <a:r>
                        <a:rPr lang="it-IT" sz="1400" u="none" dirty="0" smtClean="0"/>
                        <a:t>.</a:t>
                      </a:r>
                      <a:endParaRPr lang="it-IT" sz="1400" u="sng" dirty="0" smtClean="0"/>
                    </a:p>
                    <a:p>
                      <a:r>
                        <a:rPr lang="it-IT" sz="1400" dirty="0" smtClean="0"/>
                        <a:t>Quando le parti vi consentono, il giudice può disporre che non sia effettuata la trascrizione.</a:t>
                      </a:r>
                      <a:r>
                        <a:rPr lang="it-IT" sz="1400" baseline="0" dirty="0" smtClean="0"/>
                        <a:t> </a:t>
                      </a:r>
                      <a:r>
                        <a:rPr lang="it-IT" sz="1400" dirty="0" smtClean="0"/>
                        <a:t>Le registrazioni fonografiche o audiovisive e le trascrizioni, se effettuate, sono unite agli atti del procedimento .</a:t>
                      </a:r>
                      <a:endParaRPr lang="it-IT" sz="1400" dirty="0"/>
                    </a:p>
                  </a:txBody>
                  <a:tcPr/>
                </a:tc>
              </a:tr>
              <a:tr h="1456526">
                <a:tc>
                  <a:txBody>
                    <a:bodyPr/>
                    <a:lstStyle/>
                    <a:p>
                      <a:r>
                        <a:rPr lang="it-IT" dirty="0" smtClean="0"/>
                        <a:t>Riproduzione</a:t>
                      </a:r>
                    </a:p>
                    <a:p>
                      <a:r>
                        <a:rPr lang="it-IT" dirty="0" smtClean="0"/>
                        <a:t>audiovisiva dell’interrogatorio</a:t>
                      </a:r>
                    </a:p>
                  </a:txBody>
                  <a:tcPr/>
                </a:tc>
                <a:tc vMerge="1">
                  <a:txBody>
                    <a:bodyPr/>
                    <a:lstStyle/>
                    <a:p>
                      <a:endParaRPr lang="it-IT" dirty="0"/>
                    </a:p>
                  </a:txBody>
                  <a:tcPr/>
                </a:tc>
                <a:tc vMerge="1">
                  <a:txBody>
                    <a:bodyPr/>
                    <a:lstStyle/>
                    <a:p>
                      <a:endParaRPr lang="it-IT" dirty="0"/>
                    </a:p>
                  </a:txBody>
                  <a:tcPr/>
                </a:tc>
              </a:tr>
              <a:tr h="1525608">
                <a:tc>
                  <a:txBody>
                    <a:bodyPr/>
                    <a:lstStyle/>
                    <a:p>
                      <a:r>
                        <a:rPr lang="it-IT" dirty="0" smtClean="0"/>
                        <a:t>Interrogatorio di persona in stato di detenzione (art. 141 </a:t>
                      </a:r>
                      <a:r>
                        <a:rPr lang="it-IT" i="1" dirty="0" smtClean="0"/>
                        <a:t>bis</a:t>
                      </a:r>
                      <a:r>
                        <a:rPr lang="it-IT" i="0" dirty="0" smtClean="0"/>
                        <a:t>)</a:t>
                      </a:r>
                      <a:endParaRPr lang="it-IT" i="1" dirty="0"/>
                    </a:p>
                  </a:txBody>
                  <a:tcPr/>
                </a:tc>
                <a:tc>
                  <a:txBody>
                    <a:bodyPr/>
                    <a:lstStyle/>
                    <a:p>
                      <a:endParaRPr lang="it-IT" dirty="0"/>
                    </a:p>
                  </a:txBody>
                  <a:tcPr/>
                </a:tc>
                <a:tc>
                  <a:txBody>
                    <a:bodyPr/>
                    <a:lstStyle/>
                    <a:p>
                      <a:r>
                        <a:rPr lang="it-IT" sz="1200" dirty="0" smtClean="0"/>
                        <a:t>Ogni interrogatorio di persona che si trovi, a qualsiasi titolo, in stato di detenzione, e che </a:t>
                      </a:r>
                      <a:r>
                        <a:rPr lang="it-IT" sz="1200" u="sng" dirty="0" smtClean="0"/>
                        <a:t>non si svolga in udienza</a:t>
                      </a:r>
                      <a:r>
                        <a:rPr lang="it-IT" sz="1200" dirty="0" smtClean="0"/>
                        <a:t>, deve essere documentato integralmente, a pena di inutilizzabilità, con mezzi di riproduzione fonografica o audiovisiva.</a:t>
                      </a:r>
                    </a:p>
                    <a:p>
                      <a:r>
                        <a:rPr lang="it-IT" sz="1200" dirty="0" smtClean="0"/>
                        <a:t>Quando si verifica una indisponibilità di strumenti di riproduzione o di personale tecnico, si provvede con le forme della perizia, ovvero della consulenza tecnica. Dell`interrogatorio è anche redatto verbale in forma riassuntiva. La trascrizione della riproduzione è disposta solo se richiesta dalle parti.</a:t>
                      </a:r>
                    </a:p>
                    <a:p>
                      <a:endParaRPr lang="it-IT" sz="1200" dirty="0"/>
                    </a:p>
                  </a:txBody>
                  <a:tcPr/>
                </a:tc>
              </a:tr>
            </a:tbl>
          </a:graphicData>
        </a:graphic>
      </p:graphicFrame>
      <p:sp>
        <p:nvSpPr>
          <p:cNvPr id="13" name="Freccia a destra 12"/>
          <p:cNvSpPr/>
          <p:nvPr/>
        </p:nvSpPr>
        <p:spPr>
          <a:xfrm>
            <a:off x="2555776" y="1916832"/>
            <a:ext cx="792088"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bg1"/>
              </a:solidFill>
            </a:endParaRPr>
          </a:p>
        </p:txBody>
      </p:sp>
      <p:sp>
        <p:nvSpPr>
          <p:cNvPr id="15" name="Freccia a destra 14"/>
          <p:cNvSpPr/>
          <p:nvPr/>
        </p:nvSpPr>
        <p:spPr>
          <a:xfrm>
            <a:off x="2555776" y="3789040"/>
            <a:ext cx="792088" cy="504056"/>
          </a:xfrm>
          <a:prstGeom prst="rightArrow">
            <a:avLst>
              <a:gd name="adj1" fmla="val 50000"/>
              <a:gd name="adj2" fmla="val 5172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smtClean="0"/>
          </a:p>
          <a:p>
            <a:pPr algn="ctr"/>
            <a:endParaRPr lang="it-IT" dirty="0"/>
          </a:p>
        </p:txBody>
      </p:sp>
      <p:sp>
        <p:nvSpPr>
          <p:cNvPr id="16" name="Freccia a destra 15"/>
          <p:cNvSpPr/>
          <p:nvPr/>
        </p:nvSpPr>
        <p:spPr>
          <a:xfrm>
            <a:off x="2483768" y="5661248"/>
            <a:ext cx="792000"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836713"/>
            <a:ext cx="7772400" cy="1440159"/>
          </a:xfrm>
        </p:spPr>
        <p:txBody>
          <a:bodyPr>
            <a:normAutofit/>
          </a:bodyPr>
          <a:lstStyle/>
          <a:p>
            <a:r>
              <a:rPr lang="it-IT" sz="5400" b="1" dirty="0" smtClean="0">
                <a:solidFill>
                  <a:srgbClr val="FF0000"/>
                </a:solidFill>
              </a:rPr>
              <a:t>NULLITÀ DEI VERBALI</a:t>
            </a:r>
            <a:endParaRPr lang="it-IT" sz="5400" dirty="0">
              <a:solidFill>
                <a:srgbClr val="FF0000"/>
              </a:solidFill>
            </a:endParaRPr>
          </a:p>
        </p:txBody>
      </p:sp>
      <p:sp>
        <p:nvSpPr>
          <p:cNvPr id="3" name="Sottotitolo 2"/>
          <p:cNvSpPr>
            <a:spLocks noGrp="1"/>
          </p:cNvSpPr>
          <p:nvPr>
            <p:ph type="subTitle" idx="1"/>
          </p:nvPr>
        </p:nvSpPr>
        <p:spPr>
          <a:xfrm>
            <a:off x="1371600" y="2564904"/>
            <a:ext cx="6400800" cy="3528392"/>
          </a:xfrm>
        </p:spPr>
        <p:txBody>
          <a:bodyPr>
            <a:noAutofit/>
          </a:bodyPr>
          <a:lstStyle/>
          <a:p>
            <a:endParaRPr lang="it-IT" sz="3600" u="sng" dirty="0"/>
          </a:p>
        </p:txBody>
      </p:sp>
      <p:graphicFrame>
        <p:nvGraphicFramePr>
          <p:cNvPr id="5" name="Tabella 4"/>
          <p:cNvGraphicFramePr>
            <a:graphicFrameLocks noGrp="1"/>
          </p:cNvGraphicFramePr>
          <p:nvPr/>
        </p:nvGraphicFramePr>
        <p:xfrm>
          <a:off x="1386840" y="2204864"/>
          <a:ext cx="6385560" cy="4206240"/>
        </p:xfrm>
        <a:graphic>
          <a:graphicData uri="http://schemas.openxmlformats.org/drawingml/2006/table">
            <a:tbl>
              <a:tblPr lastRow="1">
                <a:tableStyleId>{3C2FFA5D-87B4-456A-9821-1D502468CF0F}</a:tableStyleId>
              </a:tblPr>
              <a:tblGrid>
                <a:gridCol w="6385560"/>
              </a:tblGrid>
              <a:tr h="38884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3600" dirty="0" smtClean="0"/>
                        <a:t>Salve particolari disposizioni di legge, il verbale è nullo se vi è incertezza assoluta sulle persone intervenute o </a:t>
                      </a:r>
                      <a:r>
                        <a:rPr lang="it-IT" sz="3600" u="sng" dirty="0" smtClean="0"/>
                        <a:t>se manca la sottoscrizione del pubblico ufficiale che lo ha redatto </a:t>
                      </a:r>
                    </a:p>
                    <a:p>
                      <a:pPr marL="0" marR="0" indent="0" algn="l" defTabSz="914400" rtl="0" eaLnBrk="1" fontAlgn="auto" latinLnBrk="0" hangingPunct="1">
                        <a:lnSpc>
                          <a:spcPct val="100000"/>
                        </a:lnSpc>
                        <a:spcBef>
                          <a:spcPts val="0"/>
                        </a:spcBef>
                        <a:spcAft>
                          <a:spcPts val="0"/>
                        </a:spcAft>
                        <a:buClrTx/>
                        <a:buSzTx/>
                        <a:buFontTx/>
                        <a:buNone/>
                        <a:tabLst/>
                        <a:defRPr/>
                      </a:pPr>
                      <a:r>
                        <a:rPr lang="it-IT" sz="3600" u="sng" dirty="0" smtClean="0"/>
                        <a:t>(art. 142).</a:t>
                      </a:r>
                    </a:p>
                    <a:p>
                      <a:endParaRPr lang="it-IT" dirty="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88640"/>
            <a:ext cx="8229600" cy="1728192"/>
          </a:xfrm>
        </p:spPr>
        <p:txBody>
          <a:bodyPr>
            <a:normAutofit/>
          </a:bodyPr>
          <a:lstStyle/>
          <a:p>
            <a:r>
              <a:rPr lang="it-IT" sz="3200" dirty="0" smtClean="0">
                <a:solidFill>
                  <a:srgbClr val="FF0000"/>
                </a:solidFill>
              </a:rPr>
              <a:t>LA NOTIZIA DI REATO - I REGISTRI</a:t>
            </a:r>
            <a:r>
              <a:rPr lang="it-IT" sz="3200" dirty="0" smtClean="0"/>
              <a:t/>
            </a:r>
            <a:br>
              <a:rPr lang="it-IT" sz="3200" dirty="0" smtClean="0"/>
            </a:br>
            <a:r>
              <a:rPr lang="it-IT" sz="3200" dirty="0" smtClean="0"/>
              <a:t>Notizia di reato :</a:t>
            </a:r>
            <a:br>
              <a:rPr lang="it-IT" sz="3200" dirty="0" smtClean="0"/>
            </a:br>
            <a:r>
              <a:rPr lang="it-IT" sz="1300" dirty="0" smtClean="0"/>
              <a:t>qualsiasi informazione scritta od orale fatta all'autorità giudiziaria o ad un'autorità che deve darne conto alla prima, dove si ravvisano elementi di reato.</a:t>
            </a:r>
            <a:endParaRPr lang="it-IT" sz="1300" dirty="0"/>
          </a:p>
        </p:txBody>
      </p:sp>
      <p:sp>
        <p:nvSpPr>
          <p:cNvPr id="3" name="Segnaposto contenuto 2"/>
          <p:cNvSpPr>
            <a:spLocks noGrp="1"/>
          </p:cNvSpPr>
          <p:nvPr>
            <p:ph sz="half" idx="1"/>
          </p:nvPr>
        </p:nvSpPr>
        <p:spPr>
          <a:xfrm>
            <a:off x="457200" y="2204864"/>
            <a:ext cx="4038600" cy="4176464"/>
          </a:xfrm>
        </p:spPr>
        <p:txBody>
          <a:bodyPr>
            <a:normAutofit fontScale="77500" lnSpcReduction="20000"/>
          </a:bodyPr>
          <a:lstStyle/>
          <a:p>
            <a:pPr>
              <a:buNone/>
            </a:pPr>
            <a:r>
              <a:rPr lang="it-IT" dirty="0" smtClean="0"/>
              <a:t> </a:t>
            </a:r>
          </a:p>
          <a:p>
            <a:r>
              <a:rPr lang="it-IT" b="1" dirty="0" smtClean="0"/>
              <a:t>Notizia di reato </a:t>
            </a:r>
            <a:r>
              <a:rPr lang="it-IT" dirty="0" smtClean="0"/>
              <a:t>[</a:t>
            </a:r>
            <a:r>
              <a:rPr lang="it-IT" i="1" dirty="0" smtClean="0"/>
              <a:t>notitia</a:t>
            </a:r>
            <a:r>
              <a:rPr lang="it-IT" dirty="0" smtClean="0"/>
              <a:t> </a:t>
            </a:r>
            <a:r>
              <a:rPr lang="it-IT" i="1" dirty="0" smtClean="0"/>
              <a:t>criminis</a:t>
            </a:r>
            <a:r>
              <a:rPr lang="it-IT" dirty="0" smtClean="0"/>
              <a:t>] .Con tale espressione si intende l'informazione che il Pubblico Ministero ha dei fatti suscettibili di determinazione ai fini dell'eventuale esercizio della azione penale. Essa si realizza mediante l'</a:t>
            </a:r>
            <a:r>
              <a:rPr lang="it-IT" i="1" dirty="0" smtClean="0"/>
              <a:t>informativa della </a:t>
            </a:r>
            <a:r>
              <a:rPr lang="it-IT" b="1" i="1" dirty="0" smtClean="0"/>
              <a:t>Polizia Giudiziaria</a:t>
            </a:r>
            <a:r>
              <a:rPr lang="it-IT" b="1" dirty="0" smtClean="0"/>
              <a:t>, la </a:t>
            </a:r>
            <a:r>
              <a:rPr lang="it-IT" b="1" i="1" dirty="0" smtClean="0"/>
              <a:t>denuncia</a:t>
            </a:r>
            <a:r>
              <a:rPr lang="it-IT" b="1" dirty="0" smtClean="0"/>
              <a:t>, il </a:t>
            </a:r>
            <a:r>
              <a:rPr lang="it-IT" b="1" i="1" dirty="0" smtClean="0"/>
              <a:t>referto</a:t>
            </a:r>
            <a:r>
              <a:rPr lang="it-IT" b="1" dirty="0" smtClean="0"/>
              <a:t>, nonché gli altri atti idonei (es.: scritti anonimi e delazioni confidenziali).</a:t>
            </a:r>
            <a:endParaRPr lang="it-IT" dirty="0"/>
          </a:p>
        </p:txBody>
      </p:sp>
      <p:pic>
        <p:nvPicPr>
          <p:cNvPr id="5" name="Segnaposto contenuto 4" descr="A1(1).jpg"/>
          <p:cNvPicPr>
            <a:picLocks noGrp="1" noChangeAspect="1"/>
          </p:cNvPicPr>
          <p:nvPr>
            <p:ph sz="half" idx="2"/>
          </p:nvPr>
        </p:nvPicPr>
        <p:blipFill>
          <a:blip r:embed="rId2" cstate="print"/>
          <a:stretch>
            <a:fillRect/>
          </a:stretch>
        </p:blipFill>
        <p:spPr>
          <a:xfrm>
            <a:off x="5025399" y="2132856"/>
            <a:ext cx="3284201" cy="4392488"/>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1052736"/>
          </a:xfrm>
        </p:spPr>
        <p:txBody>
          <a:bodyPr>
            <a:normAutofit fontScale="90000"/>
          </a:bodyPr>
          <a:lstStyle/>
          <a:p>
            <a:r>
              <a:rPr lang="it-IT" sz="3200" dirty="0" smtClean="0">
                <a:solidFill>
                  <a:srgbClr val="FF0000"/>
                </a:solidFill>
              </a:rPr>
              <a:t>MOVIMENTAZIONE DEI FASCICOLI</a:t>
            </a:r>
            <a:br>
              <a:rPr lang="it-IT" sz="3200" dirty="0" smtClean="0">
                <a:solidFill>
                  <a:srgbClr val="FF0000"/>
                </a:solidFill>
              </a:rPr>
            </a:br>
            <a:r>
              <a:rPr lang="it-IT" sz="3200" dirty="0" smtClean="0">
                <a:solidFill>
                  <a:srgbClr val="FF0000"/>
                </a:solidFill>
              </a:rPr>
              <a:t>- ADEMPIMENTI PROCESSUALI -</a:t>
            </a:r>
            <a:endParaRPr lang="it-IT" sz="3200" dirty="0">
              <a:solidFill>
                <a:srgbClr val="FF0000"/>
              </a:solidFill>
            </a:endParaRPr>
          </a:p>
        </p:txBody>
      </p:sp>
      <p:graphicFrame>
        <p:nvGraphicFramePr>
          <p:cNvPr id="4" name="Segnaposto contenuto 3"/>
          <p:cNvGraphicFramePr>
            <a:graphicFrameLocks noGrp="1"/>
          </p:cNvGraphicFramePr>
          <p:nvPr>
            <p:ph idx="1"/>
          </p:nvPr>
        </p:nvGraphicFramePr>
        <p:xfrm>
          <a:off x="395535" y="1196752"/>
          <a:ext cx="8352930" cy="5254848"/>
        </p:xfrm>
        <a:graphic>
          <a:graphicData uri="http://schemas.openxmlformats.org/drawingml/2006/table">
            <a:tbl>
              <a:tblPr firstRow="1" bandRow="1">
                <a:tableStyleId>{5C22544A-7EE6-4342-B048-85BDC9FD1C3A}</a:tableStyleId>
              </a:tblPr>
              <a:tblGrid>
                <a:gridCol w="2784310"/>
                <a:gridCol w="2784310"/>
                <a:gridCol w="2784310"/>
              </a:tblGrid>
              <a:tr h="401680">
                <a:tc>
                  <a:txBody>
                    <a:bodyPr/>
                    <a:lstStyle/>
                    <a:p>
                      <a:r>
                        <a:rPr lang="it-IT" dirty="0" smtClean="0"/>
                        <a:t>a) Richieste interlocutorie</a:t>
                      </a:r>
                      <a:endParaRPr lang="it-IT" dirty="0"/>
                    </a:p>
                  </a:txBody>
                  <a:tcPr/>
                </a:tc>
                <a:tc>
                  <a:txBody>
                    <a:bodyPr/>
                    <a:lstStyle/>
                    <a:p>
                      <a:r>
                        <a:rPr lang="it-IT" dirty="0" smtClean="0"/>
                        <a:t>b)  Avvisi ex 408 e 415 bis</a:t>
                      </a:r>
                      <a:endParaRPr lang="it-IT" dirty="0"/>
                    </a:p>
                  </a:txBody>
                  <a:tcPr/>
                </a:tc>
                <a:tc>
                  <a:txBody>
                    <a:bodyPr/>
                    <a:lstStyle/>
                    <a:p>
                      <a:r>
                        <a:rPr lang="it-IT" dirty="0" smtClean="0"/>
                        <a:t>c) Richieste definitorie</a:t>
                      </a:r>
                      <a:endParaRPr lang="it-IT" dirty="0"/>
                    </a:p>
                  </a:txBody>
                  <a:tcPr/>
                </a:tc>
              </a:tr>
              <a:tr h="2426584">
                <a:tc rowSpan="2">
                  <a:txBody>
                    <a:bodyPr/>
                    <a:lstStyle/>
                    <a:p>
                      <a:r>
                        <a:rPr lang="it-IT" dirty="0" smtClean="0"/>
                        <a:t>Attività relative a provvedimenti di competenza dei Gip (archiviazione parziale, misure cautelari personali e reali, convalide arresti e fermi, incidenti probatori, intercettazioni, altri tipi di richieste interlocutorie)</a:t>
                      </a:r>
                      <a:endParaRPr lang="it-IT" dirty="0"/>
                    </a:p>
                  </a:txBody>
                  <a:tcPr/>
                </a:tc>
                <a:tc>
                  <a:txBody>
                    <a:bodyPr/>
                    <a:lstStyle/>
                    <a:p>
                      <a:r>
                        <a:rPr lang="it-IT" dirty="0" smtClean="0"/>
                        <a:t>Art. 408. </a:t>
                      </a:r>
                    </a:p>
                    <a:p>
                      <a:r>
                        <a:rPr lang="it-IT" dirty="0" smtClean="0"/>
                        <a:t>Richiesta di archiviazione per infondatezza della notizia di reato</a:t>
                      </a:r>
                      <a:r>
                        <a:rPr lang="it-IT" baseline="0" dirty="0" smtClean="0"/>
                        <a:t> – Avviso della richiesta alla persona offesa.</a:t>
                      </a:r>
                      <a:endParaRPr lang="it-IT" dirty="0" smtClean="0"/>
                    </a:p>
                    <a:p>
                      <a:endParaRPr lang="it-IT" dirty="0"/>
                    </a:p>
                  </a:txBody>
                  <a:tcPr/>
                </a:tc>
                <a:tc rowSpan="2">
                  <a:txBody>
                    <a:bodyPr/>
                    <a:lstStyle/>
                    <a:p>
                      <a:r>
                        <a:rPr lang="it-IT" dirty="0" smtClean="0"/>
                        <a:t>Il PM deve richiedere al Giudice per le Indagini Preliminari sia l'emissione del decreto d'archiviazione, sia il rinvio a giudizio ovvero l'emissione del decreto penale di condanna - salvo i casi di citazione diretta a Giudizio - in quanto non può autonomamente decidere se sottoporre a processo penale una persona, come pure archiviare un'indagine penale, se non con l'avvallo del GIP.</a:t>
                      </a:r>
                      <a:endParaRPr lang="it-IT" dirty="0"/>
                    </a:p>
                  </a:txBody>
                  <a:tcPr/>
                </a:tc>
              </a:tr>
              <a:tr h="2426584">
                <a:tc vMerge="1">
                  <a:txBody>
                    <a:bodyPr/>
                    <a:lstStyle/>
                    <a:p>
                      <a:endParaRPr lang="it-IT"/>
                    </a:p>
                  </a:txBody>
                  <a:tcPr/>
                </a:tc>
                <a:tc>
                  <a:txBody>
                    <a:bodyPr/>
                    <a:lstStyle/>
                    <a:p>
                      <a:r>
                        <a:rPr lang="it-IT" dirty="0" smtClean="0"/>
                        <a:t>Art. 415-bis: </a:t>
                      </a:r>
                    </a:p>
                    <a:p>
                      <a:r>
                        <a:rPr lang="it-IT" dirty="0" smtClean="0"/>
                        <a:t>Avviso all'indagato della conclusione delle indagini preliminari.</a:t>
                      </a:r>
                      <a:endParaRPr lang="it-IT" dirty="0"/>
                    </a:p>
                  </a:txBody>
                  <a:tcPr/>
                </a:tc>
                <a:tc vMerge="1">
                  <a:txBody>
                    <a:bodyPr/>
                    <a:lstStyle/>
                    <a:p>
                      <a:endParaRPr lang="it-IT"/>
                    </a:p>
                  </a:txBody>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RICHIESTE INTERLOCUTORIE</a:t>
            </a:r>
            <a:endParaRPr lang="it-IT" dirty="0">
              <a:solidFill>
                <a:srgbClr val="FF0000"/>
              </a:solidFill>
            </a:endParaRPr>
          </a:p>
        </p:txBody>
      </p:sp>
      <p:pic>
        <p:nvPicPr>
          <p:cNvPr id="4" name="Segnaposto contenuto 3" descr="Immag0137.jpg"/>
          <p:cNvPicPr>
            <a:picLocks noGrp="1" noChangeAspect="1"/>
          </p:cNvPicPr>
          <p:nvPr>
            <p:ph idx="1"/>
          </p:nvPr>
        </p:nvPicPr>
        <p:blipFill>
          <a:blip r:embed="rId2" cstate="print"/>
          <a:stretch>
            <a:fillRect/>
          </a:stretch>
        </p:blipFill>
        <p:spPr>
          <a:xfrm>
            <a:off x="1" y="1268760"/>
            <a:ext cx="9144000" cy="5589239"/>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88640"/>
            <a:ext cx="8229600" cy="1008112"/>
          </a:xfrm>
        </p:spPr>
        <p:txBody>
          <a:bodyPr/>
          <a:lstStyle/>
          <a:p>
            <a:r>
              <a:rPr lang="it-IT" dirty="0" smtClean="0">
                <a:solidFill>
                  <a:srgbClr val="FF0000"/>
                </a:solidFill>
              </a:rPr>
              <a:t>ARCHIVIAZIONE </a:t>
            </a:r>
            <a:endParaRPr lang="it-IT" dirty="0">
              <a:solidFill>
                <a:srgbClr val="FF0000"/>
              </a:solidFill>
            </a:endParaRPr>
          </a:p>
        </p:txBody>
      </p:sp>
      <p:pic>
        <p:nvPicPr>
          <p:cNvPr id="4" name="Segnaposto contenuto 3" descr="Immag0138.jpg"/>
          <p:cNvPicPr>
            <a:picLocks noGrp="1" noChangeAspect="1"/>
          </p:cNvPicPr>
          <p:nvPr>
            <p:ph idx="1"/>
          </p:nvPr>
        </p:nvPicPr>
        <p:blipFill>
          <a:blip r:embed="rId2" cstate="print"/>
          <a:stretch>
            <a:fillRect/>
          </a:stretch>
        </p:blipFill>
        <p:spPr>
          <a:xfrm>
            <a:off x="0" y="908720"/>
            <a:ext cx="9144000" cy="594928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78098"/>
          </a:xfrm>
        </p:spPr>
        <p:txBody>
          <a:bodyPr/>
          <a:lstStyle/>
          <a:p>
            <a:r>
              <a:rPr lang="it-IT" dirty="0" smtClean="0">
                <a:solidFill>
                  <a:srgbClr val="FF0000"/>
                </a:solidFill>
              </a:rPr>
              <a:t>RICHIESTE DEFINITORIE</a:t>
            </a:r>
            <a:endParaRPr lang="it-IT" dirty="0">
              <a:solidFill>
                <a:srgbClr val="FF0000"/>
              </a:solidFill>
            </a:endParaRPr>
          </a:p>
        </p:txBody>
      </p:sp>
      <p:pic>
        <p:nvPicPr>
          <p:cNvPr id="5" name="Segnaposto contenuto 4" descr="Immag0139.jpg"/>
          <p:cNvPicPr>
            <a:picLocks noGrp="1" noChangeAspect="1"/>
          </p:cNvPicPr>
          <p:nvPr>
            <p:ph idx="1"/>
          </p:nvPr>
        </p:nvPicPr>
        <p:blipFill>
          <a:blip r:embed="rId2" cstate="print"/>
          <a:stretch>
            <a:fillRect/>
          </a:stretch>
        </p:blipFill>
        <p:spPr>
          <a:xfrm>
            <a:off x="0" y="908720"/>
            <a:ext cx="9144000" cy="594928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a 1"/>
          <p:cNvGraphicFramePr/>
          <p:nvPr/>
        </p:nvGraphicFramePr>
        <p:xfrm>
          <a:off x="1524000" y="836712"/>
          <a:ext cx="6096000" cy="4624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467544" y="116631"/>
          <a:ext cx="8496945" cy="6675120"/>
        </p:xfrm>
        <a:graphic>
          <a:graphicData uri="http://schemas.openxmlformats.org/drawingml/2006/table">
            <a:tbl>
              <a:tblPr firstRow="1" bandRow="1">
                <a:tableStyleId>{5C22544A-7EE6-4342-B048-85BDC9FD1C3A}</a:tableStyleId>
              </a:tblPr>
              <a:tblGrid>
                <a:gridCol w="2356295"/>
                <a:gridCol w="285612"/>
                <a:gridCol w="3070324"/>
                <a:gridCol w="285612"/>
                <a:gridCol w="2499102"/>
              </a:tblGrid>
              <a:tr h="864017">
                <a:tc>
                  <a:txBody>
                    <a:bodyPr/>
                    <a:lstStyle/>
                    <a:p>
                      <a:r>
                        <a:rPr lang="it-IT" dirty="0" smtClean="0"/>
                        <a:t>L’ATTIVITA’ DI NOTIFICAZIONE DEGLI ATTI</a:t>
                      </a:r>
                      <a:endParaRPr lang="it-IT" dirty="0"/>
                    </a:p>
                  </a:txBody>
                  <a:tcPr/>
                </a:tc>
                <a:tc>
                  <a:txBody>
                    <a:bodyPr/>
                    <a:lstStyle/>
                    <a:p>
                      <a:endParaRPr lang="it-IT" dirty="0"/>
                    </a:p>
                  </a:txBody>
                  <a:tcPr/>
                </a:tc>
                <a:tc>
                  <a:txBody>
                    <a:bodyPr/>
                    <a:lstStyle/>
                    <a:p>
                      <a:r>
                        <a:rPr lang="it-IT" dirty="0" smtClean="0"/>
                        <a:t>        FORME E MODALITA’</a:t>
                      </a:r>
                      <a:endParaRPr lang="it-IT" dirty="0"/>
                    </a:p>
                  </a:txBody>
                  <a:tcPr/>
                </a:tc>
                <a:tc>
                  <a:txBody>
                    <a:bodyPr/>
                    <a:lstStyle/>
                    <a:p>
                      <a:endParaRPr lang="it-IT" dirty="0"/>
                    </a:p>
                  </a:txBody>
                  <a:tcPr/>
                </a:tc>
                <a:tc>
                  <a:txBody>
                    <a:bodyPr/>
                    <a:lstStyle/>
                    <a:p>
                      <a:r>
                        <a:rPr lang="it-IT" dirty="0" smtClean="0"/>
                        <a:t>TUTELA DELLA RISERVATEZZA</a:t>
                      </a:r>
                      <a:endParaRPr lang="it-IT" dirty="0"/>
                    </a:p>
                  </a:txBody>
                  <a:tcPr/>
                </a:tc>
              </a:tr>
              <a:tr h="5638329">
                <a:tc>
                  <a:txBody>
                    <a:bodyPr/>
                    <a:lstStyle/>
                    <a:p>
                      <a:r>
                        <a:rPr lang="it-IT" sz="1600" dirty="0" smtClean="0"/>
                        <a:t>Ogni atto deve essere portato a conoscenza dell’imputato e dei suoi difensori a mezzo di un apposito organo, l’ufficiale giudiziario, e con forme determinate: la notificazione della citazione o, in alcuni casi, la comunicazione. Sempre a mezzo di ufficiale giudiziario si deve provvedere alla citazione dei testimoni e dei periti.</a:t>
                      </a:r>
                      <a:r>
                        <a:rPr lang="it-IT" sz="1600" baseline="0" dirty="0" smtClean="0"/>
                        <a:t> </a:t>
                      </a:r>
                      <a:r>
                        <a:rPr lang="it-IT" sz="1600" dirty="0" smtClean="0"/>
                        <a:t>Il mancato rispetto di queste forme spesso rende l’atto nullo ed impone l’obbligo di ripeterlo.  L'atto è notificato per intero, salvo che la legge disponga altrimenti.</a:t>
                      </a:r>
                    </a:p>
                    <a:p>
                      <a:endParaRPr lang="it-IT" sz="1600" dirty="0"/>
                    </a:p>
                  </a:txBody>
                  <a:tcPr/>
                </a:tc>
                <a:tc>
                  <a:txBody>
                    <a:bodyPr/>
                    <a:lstStyle/>
                    <a:p>
                      <a:endParaRPr lang="it-IT" dirty="0"/>
                    </a:p>
                  </a:txBody>
                  <a:tcPr/>
                </a:tc>
                <a:tc>
                  <a:txBody>
                    <a:bodyPr/>
                    <a:lstStyle/>
                    <a:p>
                      <a:r>
                        <a:rPr lang="it-IT" sz="1600" dirty="0" smtClean="0"/>
                        <a:t>1.Le notificazioni di atti del pubblico ministero nel corso delle indagini preliminari sono eseguite dall'ufficiale giudiziario, ovvero dalla polizia giudiziaria nei soli casi di atti di indagine o provvedimenti che la stessa polizia giudiziaria è delegata a compiere o è tenuta ad eseguire. </a:t>
                      </a:r>
                    </a:p>
                    <a:p>
                      <a:r>
                        <a:rPr lang="it-IT" sz="1600" dirty="0" smtClean="0"/>
                        <a:t>2. La consegna di copia dell'atto all'interessato da parte della segreteria ha valore di notificazione. Il pubblico ufficiale addetto annota sull'originale dell'atto la eseguita consegna e la data in cui questa è avvenuta.</a:t>
                      </a:r>
                    </a:p>
                    <a:p>
                      <a:r>
                        <a:rPr lang="it-IT" sz="1600" dirty="0" smtClean="0"/>
                        <a:t>3. La lettura dei provvedimenti alle persone presenti e gli avvisi che sono dati dal pubblico ministero verbalmente agli interessati in loro presenza sostituiscono le notificazioni, purché ne sia fatta menzione nel verbale.</a:t>
                      </a:r>
                      <a:endParaRPr lang="it-IT" sz="1600" dirty="0"/>
                    </a:p>
                  </a:txBody>
                  <a:tcPr/>
                </a:tc>
                <a:tc>
                  <a:txBody>
                    <a:bodyPr/>
                    <a:lstStyle/>
                    <a:p>
                      <a:endParaRPr lang="it-IT" dirty="0"/>
                    </a:p>
                  </a:txBody>
                  <a:tcPr/>
                </a:tc>
                <a:tc>
                  <a:txBody>
                    <a:bodyPr/>
                    <a:lstStyle/>
                    <a:p>
                      <a:r>
                        <a:rPr lang="it-IT" sz="1200" dirty="0" smtClean="0"/>
                        <a:t>Per quanto riguarda le notifiche in materia penale le innovazioni si riferiscono al III e V comma dell'art. 148 CPP ed al VI comma dell'art. 157 CPP.</a:t>
                      </a:r>
                      <a:br>
                        <a:rPr lang="it-IT" sz="1200" dirty="0" smtClean="0"/>
                      </a:br>
                      <a:r>
                        <a:rPr lang="it-IT" sz="1200" dirty="0" smtClean="0"/>
                        <a:t>Se la notifica non può essere eseguita a</a:t>
                      </a:r>
                      <a:r>
                        <a:rPr lang="it-IT" sz="1200" baseline="0" dirty="0" smtClean="0"/>
                        <a:t> </a:t>
                      </a:r>
                      <a:r>
                        <a:rPr lang="it-IT" sz="1200" dirty="0" smtClean="0"/>
                        <a:t>mani proprie dell’interessato, la procedura che l'Ufficiale Giudiziario (o la P.G.) deve  osservare, in linea con le nuove disposizioni di legge, </a:t>
                      </a:r>
                      <a:r>
                        <a:rPr lang="it-IT" sz="1200" b="1" dirty="0" smtClean="0"/>
                        <a:t>tranne che nel caso di notificazione al difensore o al domiciliatario</a:t>
                      </a:r>
                      <a:r>
                        <a:rPr lang="it-IT" sz="1200" dirty="0" smtClean="0"/>
                        <a:t>, dovrebbe essere  la seguente: </a:t>
                      </a:r>
                    </a:p>
                    <a:p>
                      <a:r>
                        <a:rPr lang="it-IT" sz="1200" dirty="0" smtClean="0"/>
                        <a:t>- La copia dell’atto da notificare deve essere inserita in una busta all’esterno della quale trascrive il </a:t>
                      </a:r>
                      <a:r>
                        <a:rPr lang="it-IT" sz="1200" b="1" dirty="0" smtClean="0"/>
                        <a:t>numero cronologico</a:t>
                      </a:r>
                      <a:r>
                        <a:rPr lang="it-IT" sz="1200" dirty="0" smtClean="0"/>
                        <a:t> della notificazione; </a:t>
                      </a:r>
                      <a:r>
                        <a:rPr lang="it-IT" sz="1200" b="1" dirty="0" smtClean="0"/>
                        <a:t/>
                      </a:r>
                      <a:br>
                        <a:rPr lang="it-IT" sz="1200" b="1" dirty="0" smtClean="0"/>
                      </a:br>
                      <a:r>
                        <a:rPr lang="it-IT" sz="1200" b="1" dirty="0" smtClean="0"/>
                        <a:t>- </a:t>
                      </a:r>
                      <a:r>
                        <a:rPr lang="it-IT" sz="1200" dirty="0" smtClean="0"/>
                        <a:t>La copia dell’atto da notificare  completo di relazione di notificazione deve essere  inserita nella busta, come sopra predisposta, che, prima di essere consegnata, </a:t>
                      </a:r>
                      <a:r>
                        <a:rPr lang="it-IT" sz="1200" b="1" dirty="0" smtClean="0"/>
                        <a:t>deve essere sigillata;</a:t>
                      </a:r>
                      <a:r>
                        <a:rPr lang="it-IT" sz="1200" dirty="0" smtClean="0"/>
                        <a:t/>
                      </a:r>
                      <a:br>
                        <a:rPr lang="it-IT" sz="1200" dirty="0" smtClean="0"/>
                      </a:br>
                      <a:r>
                        <a:rPr lang="it-IT" sz="1200" dirty="0" smtClean="0"/>
                        <a:t>- Con il termine “</a:t>
                      </a:r>
                      <a:r>
                        <a:rPr lang="it-IT" sz="1200" b="1" dirty="0" smtClean="0"/>
                        <a:t>sigillare</a:t>
                      </a:r>
                      <a:r>
                        <a:rPr lang="it-IT" sz="1200" dirty="0" smtClean="0"/>
                        <a:t>”  si fa riferimento ad una </a:t>
                      </a:r>
                      <a:r>
                        <a:rPr lang="it-IT" sz="1200" b="1" dirty="0" smtClean="0"/>
                        <a:t>regolare ed impenetrabile chiusura </a:t>
                      </a:r>
                      <a:r>
                        <a:rPr lang="it-IT" sz="1200" dirty="0" smtClean="0"/>
                        <a:t>della busta, al fine di rendere evidenti  eventuali tentativi di effrazione</a:t>
                      </a:r>
                      <a:br>
                        <a:rPr lang="it-IT" sz="1200" dirty="0" smtClean="0"/>
                      </a:br>
                      <a:endParaRPr lang="it-IT" sz="1200" dirty="0"/>
                    </a:p>
                  </a:txBody>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908720"/>
          </a:xfrm>
        </p:spPr>
        <p:txBody>
          <a:bodyPr>
            <a:normAutofit fontScale="90000"/>
          </a:bodyPr>
          <a:lstStyle/>
          <a:p>
            <a:r>
              <a:rPr lang="it-IT" sz="3200" b="1" dirty="0" smtClean="0">
                <a:solidFill>
                  <a:srgbClr val="FF0000"/>
                </a:solidFill>
              </a:rPr>
              <a:t>DOMICILIO ELETTO O DICHIARATO: </a:t>
            </a:r>
            <a:br>
              <a:rPr lang="it-IT" sz="3200" b="1" dirty="0" smtClean="0">
                <a:solidFill>
                  <a:srgbClr val="FF0000"/>
                </a:solidFill>
              </a:rPr>
            </a:br>
            <a:r>
              <a:rPr lang="it-IT" sz="3200" b="1" dirty="0" smtClean="0">
                <a:solidFill>
                  <a:srgbClr val="FF0000"/>
                </a:solidFill>
              </a:rPr>
              <a:t>NATURA E DIFFERENZE</a:t>
            </a:r>
            <a:endParaRPr lang="it-IT" sz="3200" b="1" dirty="0">
              <a:solidFill>
                <a:srgbClr val="FF0000"/>
              </a:solidFill>
            </a:endParaRPr>
          </a:p>
        </p:txBody>
      </p:sp>
      <p:sp>
        <p:nvSpPr>
          <p:cNvPr id="3" name="Segnaposto contenuto 2"/>
          <p:cNvSpPr>
            <a:spLocks noGrp="1"/>
          </p:cNvSpPr>
          <p:nvPr>
            <p:ph sz="half" idx="1"/>
          </p:nvPr>
        </p:nvSpPr>
        <p:spPr>
          <a:xfrm>
            <a:off x="457200" y="1196752"/>
            <a:ext cx="4038600" cy="4929411"/>
          </a:xfrm>
        </p:spPr>
        <p:txBody>
          <a:bodyPr>
            <a:normAutofit fontScale="40000" lnSpcReduction="20000"/>
          </a:bodyPr>
          <a:lstStyle/>
          <a:p>
            <a:endParaRPr lang="it-IT" dirty="0" smtClean="0"/>
          </a:p>
          <a:p>
            <a:endParaRPr lang="it-IT" dirty="0" smtClean="0"/>
          </a:p>
          <a:p>
            <a:endParaRPr lang="it-IT" dirty="0" smtClean="0"/>
          </a:p>
          <a:p>
            <a:endParaRPr lang="it-IT" dirty="0" smtClean="0"/>
          </a:p>
          <a:p>
            <a:endParaRPr lang="it-IT" sz="4500" dirty="0" smtClean="0"/>
          </a:p>
          <a:p>
            <a:r>
              <a:rPr lang="it-IT" sz="4500" dirty="0" smtClean="0"/>
              <a:t>L'elezione di domicilio è atto personalissimo dell'imputato e a forma vincolata, da compiersi esclusivamente secondo le modalità indicate dall'articolo, per cui è invalida una elezione manifestata solo oralmente, oppure dal difensore in udienza.</a:t>
            </a:r>
          </a:p>
          <a:p>
            <a:r>
              <a:rPr lang="it-IT" sz="4500" dirty="0" smtClean="0"/>
              <a:t>Qualora l'interessato non effettui una dichiarazione o elezione di domicilio ovvero la compia in modo insufficiente o inidoneo, si verifica una presunzione di domicilio nel luogo in cui è stato positivamente notificato il primo atto.</a:t>
            </a:r>
            <a:endParaRPr lang="it-IT" sz="4500" dirty="0"/>
          </a:p>
        </p:txBody>
      </p:sp>
      <p:sp>
        <p:nvSpPr>
          <p:cNvPr id="4" name="Segnaposto contenuto 3"/>
          <p:cNvSpPr>
            <a:spLocks noGrp="1"/>
          </p:cNvSpPr>
          <p:nvPr>
            <p:ph sz="half" idx="2"/>
          </p:nvPr>
        </p:nvSpPr>
        <p:spPr>
          <a:xfrm>
            <a:off x="4648200" y="1124744"/>
            <a:ext cx="4038600" cy="5001419"/>
          </a:xfrm>
        </p:spPr>
        <p:txBody>
          <a:bodyPr>
            <a:noAutofit/>
          </a:bodyPr>
          <a:lstStyle/>
          <a:p>
            <a:r>
              <a:rPr lang="it-IT" sz="1600" dirty="0" smtClean="0"/>
              <a:t>Mentre la </a:t>
            </a:r>
            <a:r>
              <a:rPr lang="it-IT" sz="1600" b="1" dirty="0" smtClean="0">
                <a:solidFill>
                  <a:srgbClr val="FF0000"/>
                </a:solidFill>
              </a:rPr>
              <a:t>dichiarazione di domicilio </a:t>
            </a:r>
            <a:r>
              <a:rPr lang="it-IT" sz="1600" dirty="0" smtClean="0"/>
              <a:t>sottende una relazione fisica tra l'imputato e il luogo dichiarato</a:t>
            </a:r>
            <a:r>
              <a:rPr lang="it-IT" sz="1600" b="1" dirty="0" smtClean="0"/>
              <a:t>, </a:t>
            </a:r>
            <a:r>
              <a:rPr lang="it-IT" sz="1600" b="1" dirty="0" smtClean="0">
                <a:solidFill>
                  <a:srgbClr val="FF0000"/>
                </a:solidFill>
              </a:rPr>
              <a:t>l'elezione di domicilio</a:t>
            </a:r>
            <a:r>
              <a:rPr lang="it-IT" sz="1600" dirty="0" smtClean="0"/>
              <a:t> prescinde dalla situazione di fatto, cioè dal rapporto reale tra l'imputato e un determinato luogo, ed ha </a:t>
            </a:r>
            <a:r>
              <a:rPr lang="it-IT" sz="1600" b="1" dirty="0" smtClean="0">
                <a:solidFill>
                  <a:srgbClr val="FF0000"/>
                </a:solidFill>
              </a:rPr>
              <a:t>natura negoziale e valore costitutivo</a:t>
            </a:r>
            <a:r>
              <a:rPr lang="it-IT" sz="1600" dirty="0" smtClean="0"/>
              <a:t>, in quanto consiste nella manifestazione della volontà di designare un luogo diverso da quello dell'abitazione effettiva ed una persona (cd. domiciliatario) che fiduciariamente si impegna, nei confronti dell'imputato, a ricevere gli atti a lui destinati oltre che a tenerli a sua disposizione. Ne consegue che </a:t>
            </a:r>
            <a:r>
              <a:rPr lang="it-IT" sz="1600" b="1" dirty="0" smtClean="0">
                <a:solidFill>
                  <a:srgbClr val="FF0000"/>
                </a:solidFill>
              </a:rPr>
              <a:t>il domicilio eletto, espressione di una precisa scelta negoziale, prevale su quello dichiarato</a:t>
            </a:r>
            <a:r>
              <a:rPr lang="it-IT" sz="1600" dirty="0" smtClean="0"/>
              <a:t>, e che le notifiche effettuate in luogo diverso da quello eletto (anche al luogo di effettiva dimora) sono affette da nullità assoluta ed insanabile, eccettuata l'ipotesi in cui la consegna avvenga a mani proprie dell'interessato.</a:t>
            </a:r>
            <a:endParaRPr lang="it-IT" sz="16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solidFill>
                  <a:srgbClr val="FF0000"/>
                </a:solidFill>
              </a:rPr>
              <a:t>Art. 159: ricerche e decreto di irreperibilità</a:t>
            </a:r>
            <a:endParaRPr lang="it-IT" b="1" dirty="0">
              <a:solidFill>
                <a:srgbClr val="FF0000"/>
              </a:solidFill>
            </a:endParaRPr>
          </a:p>
        </p:txBody>
      </p:sp>
      <p:sp>
        <p:nvSpPr>
          <p:cNvPr id="3" name="Segnaposto contenuto 2"/>
          <p:cNvSpPr>
            <a:spLocks noGrp="1"/>
          </p:cNvSpPr>
          <p:nvPr>
            <p:ph idx="1"/>
          </p:nvPr>
        </p:nvSpPr>
        <p:spPr/>
        <p:txBody>
          <a:bodyPr>
            <a:normAutofit fontScale="70000" lnSpcReduction="20000"/>
          </a:bodyPr>
          <a:lstStyle/>
          <a:p>
            <a:r>
              <a:rPr lang="it-IT" dirty="0" smtClean="0"/>
              <a:t>La norma presuppone, in modo indefettibile, un infruttuoso tentativo di notificazione nei luoghi stabiliti dall'art. </a:t>
            </a:r>
            <a:r>
              <a:rPr lang="it-IT" u="sng" dirty="0" smtClean="0">
                <a:hlinkClick r:id="rId2" action="ppaction://hlinkfile" tooltip="Prima notificazione all'imputato non detenuto"/>
              </a:rPr>
              <a:t>157</a:t>
            </a:r>
            <a:r>
              <a:rPr lang="it-IT" dirty="0" smtClean="0"/>
              <a:t>, attestato da una relata negativa dell'ufficiale giudiziario. Ciò premesso, il P.M. o il giudice a seconda della fase del procedimento, dispongono autonome ricerche della p.g. in tutti i possibili luoghi di radicamento dell'imputato, analiticamente indicati nella norma: quello di nascita, di ultima residenza anagrafica, di ultima dimora, di esercizio abituale dell'attività lavorativa ed infine, presso l'amministrazione carceraria centrale. Si tratta di un sistema di ricerche ad ampio spettro, che comprende anche luoghi ulteriori rispetto a quelli di cui all'art. </a:t>
            </a:r>
            <a:r>
              <a:rPr lang="it-IT" dirty="0" smtClean="0">
                <a:hlinkClick r:id="rId2" action="ppaction://hlinkfile" tooltip="Prima notificazione all'imputato non detenuto"/>
              </a:rPr>
              <a:t>157</a:t>
            </a:r>
            <a:r>
              <a:rPr lang="it-IT" dirty="0" smtClean="0"/>
              <a:t>, che vanno fra loro cumulate. Infatti, la mancanza anche di uno solo di tali accertamenti, o anche l'incompleto svolgimento delle ricerche, integra una nullità assoluta, insanabile e rilevabile in ogni stato e grado del procedimento, del decreto di irreperibilità e delle conseguenti notificazioni presso il difensore.</a:t>
            </a:r>
            <a:endParaRPr lang="it-IT"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755575" y="-861243"/>
            <a:ext cx="7416825" cy="40626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it-IT" sz="2800" b="0" i="0" u="none" strike="noStrike" cap="none" normalizeH="0" baseline="0" dirty="0" smtClean="0">
              <a:ln>
                <a:noFill/>
              </a:ln>
              <a:solidFill>
                <a:srgbClr val="FF0000"/>
              </a:solidFill>
              <a:effectLst/>
              <a:latin typeface="Calibri" pitchFamily="34" charset="0"/>
              <a:ea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it-IT" sz="2800" dirty="0" smtClean="0">
              <a:solidFill>
                <a:srgbClr val="FF0000"/>
              </a:solidFill>
              <a:latin typeface="Calibri" pitchFamily="34" charset="0"/>
              <a:ea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it-IT" sz="2800" b="0" i="0" u="none" strike="noStrike" cap="none" normalizeH="0" baseline="0" dirty="0" smtClean="0">
                <a:ln>
                  <a:noFill/>
                </a:ln>
                <a:solidFill>
                  <a:srgbClr val="FF0000"/>
                </a:solidFill>
                <a:effectLst/>
                <a:latin typeface="Calibri" pitchFamily="34" charset="0"/>
                <a:ea typeface="Times New Roman" pitchFamily="18" charset="0"/>
              </a:rPr>
              <a:t>GESTIONE DEI BENI SEQUESTRATI</a:t>
            </a:r>
            <a:endParaRPr kumimoji="0" lang="it-IT"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1300" b="0" i="0" u="none" strike="noStrike" cap="none" normalizeH="0" baseline="0" dirty="0" smtClean="0">
                <a:ln>
                  <a:noFill/>
                </a:ln>
                <a:solidFill>
                  <a:schemeClr val="tx1"/>
                </a:solidFill>
                <a:effectLst/>
                <a:latin typeface="Arial" pitchFamily="34" charset="0"/>
                <a:ea typeface="Times New Roman" pitchFamily="18" charset="0"/>
              </a:rPr>
              <a:t>Costituiscono </a:t>
            </a:r>
            <a:r>
              <a:rPr kumimoji="0" lang="it-IT" sz="1300" b="0" i="1" u="none" strike="noStrike" cap="none" normalizeH="0" baseline="0" dirty="0" smtClean="0">
                <a:ln>
                  <a:noFill/>
                </a:ln>
                <a:solidFill>
                  <a:schemeClr val="tx1"/>
                </a:solidFill>
                <a:effectLst/>
                <a:latin typeface="Arial" pitchFamily="34" charset="0"/>
                <a:ea typeface="Times New Roman" pitchFamily="18" charset="0"/>
              </a:rPr>
              <a:t>corpi di reato </a:t>
            </a:r>
            <a:r>
              <a:rPr kumimoji="0" lang="it-IT" sz="1300" b="0" i="0" u="none" strike="noStrike" cap="none" normalizeH="0" baseline="0" dirty="0" smtClean="0">
                <a:ln>
                  <a:noFill/>
                </a:ln>
                <a:solidFill>
                  <a:schemeClr val="tx1"/>
                </a:solidFill>
                <a:effectLst/>
                <a:latin typeface="Arial" pitchFamily="34" charset="0"/>
                <a:ea typeface="Times New Roman" pitchFamily="18" charset="0"/>
              </a:rPr>
              <a:t>le cose sulle quali o mediante le quali il reato è stato commesso (es.: armi), nonché le cose che ne costituiscono il prodotto (es.: piantine di marijuana), il profitto (es.: quadri d’autore) o il prezzo .</a:t>
            </a:r>
            <a:endParaRPr kumimoji="0" lang="it-IT" sz="12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it-IT" sz="1300" b="0" i="0" u="none" strike="noStrike" cap="none" normalizeH="0" baseline="0" dirty="0" smtClean="0">
                <a:ln>
                  <a:noFill/>
                </a:ln>
                <a:solidFill>
                  <a:schemeClr val="tx1"/>
                </a:solidFill>
                <a:effectLst/>
                <a:latin typeface="Arial" pitchFamily="34" charset="0"/>
                <a:ea typeface="Times New Roman" pitchFamily="18" charset="0"/>
              </a:rPr>
              <a:t>Costituiscono invece «cose pertinenti al reato», quelle in senso lato connesse al reato, cioè quelle che sono servite anche indirettamente ad accertare la consumazione del reato, il suo responsabile, le circostanze e comunque quelle necessarie o anche solo utili per l’accertamento del fatto. </a:t>
            </a:r>
            <a:br>
              <a:rPr kumimoji="0" lang="it-IT" sz="1300" b="0" i="0" u="none" strike="noStrike" cap="none" normalizeH="0" baseline="0" dirty="0" smtClean="0">
                <a:ln>
                  <a:noFill/>
                </a:ln>
                <a:solidFill>
                  <a:schemeClr val="tx1"/>
                </a:solidFill>
                <a:effectLst/>
                <a:latin typeface="Arial" pitchFamily="34" charset="0"/>
                <a:ea typeface="Times New Roman" pitchFamily="18" charset="0"/>
              </a:rPr>
            </a:br>
            <a:r>
              <a:rPr kumimoji="0" lang="it-IT" sz="1300" b="0" i="0" u="none" strike="noStrike" cap="none" normalizeH="0" baseline="0" dirty="0" smtClean="0">
                <a:ln>
                  <a:noFill/>
                </a:ln>
                <a:solidFill>
                  <a:schemeClr val="tx1"/>
                </a:solidFill>
                <a:effectLst/>
                <a:latin typeface="Arial" pitchFamily="34" charset="0"/>
                <a:ea typeface="Times New Roman" pitchFamily="18" charset="0"/>
              </a:rPr>
              <a:t>Per la particolare rilevanza probatoria che generalmente rivestono i corpi di reato, l’art. 253 c.p.p. prevede che l’autorità giudiziaria disponga con </a:t>
            </a:r>
            <a:r>
              <a:rPr kumimoji="0" lang="it-IT" sz="1300" b="0" i="1" u="none" strike="noStrike" cap="none" normalizeH="0" baseline="0" dirty="0" smtClean="0">
                <a:ln>
                  <a:noFill/>
                </a:ln>
                <a:solidFill>
                  <a:schemeClr val="tx1"/>
                </a:solidFill>
                <a:effectLst/>
                <a:latin typeface="Arial" pitchFamily="34" charset="0"/>
                <a:ea typeface="Times New Roman" pitchFamily="18" charset="0"/>
              </a:rPr>
              <a:t>decreto motivato </a:t>
            </a:r>
            <a:r>
              <a:rPr kumimoji="0" lang="it-IT" sz="1300" b="0" i="0" u="none" strike="noStrike" cap="none" normalizeH="0" baseline="0" dirty="0" smtClean="0">
                <a:ln>
                  <a:noFill/>
                </a:ln>
                <a:solidFill>
                  <a:schemeClr val="tx1"/>
                </a:solidFill>
                <a:effectLst/>
                <a:latin typeface="Arial" pitchFamily="34" charset="0"/>
                <a:ea typeface="Times New Roman" pitchFamily="18" charset="0"/>
              </a:rPr>
              <a:t>il sequestro del corpo del reato e delle cose pertinenti al reato necessarie per l’accertamento dei fatti. </a:t>
            </a:r>
          </a:p>
          <a:p>
            <a:pPr marL="0" marR="0" lvl="0" indent="0" algn="l" defTabSz="914400" rtl="0" eaLnBrk="0" fontAlgn="base" latinLnBrk="0" hangingPunct="0">
              <a:lnSpc>
                <a:spcPct val="100000"/>
              </a:lnSpc>
              <a:spcBef>
                <a:spcPct val="0"/>
              </a:spcBef>
              <a:spcAft>
                <a:spcPct val="0"/>
              </a:spcAft>
              <a:buClrTx/>
              <a:buSzTx/>
              <a:buFontTx/>
              <a:buNone/>
              <a:tabLst/>
            </a:pPr>
            <a:endParaRPr lang="it-IT" sz="1300" dirty="0" smtClean="0">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1300" b="0" i="0" u="none" strike="noStrike" cap="none" normalizeH="0" baseline="0" dirty="0" smtClean="0">
              <a:ln>
                <a:noFill/>
              </a:ln>
              <a:solidFill>
                <a:schemeClr val="tx1"/>
              </a:solidFill>
              <a:effectLst/>
              <a:latin typeface="Arial" pitchFamily="34" charset="0"/>
              <a:ea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chemeClr val="tx1"/>
              </a:solidFill>
              <a:effectLst/>
              <a:latin typeface="Arial" pitchFamily="34" charset="0"/>
            </a:endParaRPr>
          </a:p>
        </p:txBody>
      </p:sp>
      <p:graphicFrame>
        <p:nvGraphicFramePr>
          <p:cNvPr id="3" name="Tabella 2"/>
          <p:cNvGraphicFramePr>
            <a:graphicFrameLocks noGrp="1"/>
          </p:cNvGraphicFramePr>
          <p:nvPr/>
        </p:nvGraphicFramePr>
        <p:xfrm>
          <a:off x="683570" y="2564904"/>
          <a:ext cx="7704855" cy="3901440"/>
        </p:xfrm>
        <a:graphic>
          <a:graphicData uri="http://schemas.openxmlformats.org/drawingml/2006/table">
            <a:tbl>
              <a:tblPr>
                <a:tableStyleId>{5C22544A-7EE6-4342-B048-85BDC9FD1C3A}</a:tableStyleId>
              </a:tblPr>
              <a:tblGrid>
                <a:gridCol w="1540971"/>
                <a:gridCol w="1339347"/>
                <a:gridCol w="201624"/>
                <a:gridCol w="1540971"/>
                <a:gridCol w="1540971"/>
                <a:gridCol w="1540971"/>
              </a:tblGrid>
              <a:tr h="792088">
                <a:tc>
                  <a:txBody>
                    <a:bodyPr/>
                    <a:lstStyle/>
                    <a:p>
                      <a:endParaRPr lang="it-IT" dirty="0" smtClean="0"/>
                    </a:p>
                    <a:p>
                      <a:r>
                        <a:rPr lang="it-IT" dirty="0" smtClean="0"/>
                        <a:t>REG. Mod. 41</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gridSpan="2">
                  <a:txBody>
                    <a:bodyPr/>
                    <a:lstStyle/>
                    <a:p>
                      <a:r>
                        <a:rPr lang="it-IT" sz="1600" b="1" kern="1200" dirty="0" smtClean="0">
                          <a:solidFill>
                            <a:schemeClr val="tx1"/>
                          </a:solidFill>
                          <a:latin typeface="+mn-lt"/>
                          <a:ea typeface="+mn-ea"/>
                          <a:cs typeface="+mn-cs"/>
                        </a:rPr>
                        <a:t>Reg. dei corpi di reato ordinari e di valore</a:t>
                      </a:r>
                      <a:endParaRPr lang="it-IT"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it-IT"/>
                    </a:p>
                  </a:txBody>
                  <a:tcPr/>
                </a:tc>
                <a:tc>
                  <a:txBody>
                    <a:bodyPr/>
                    <a:lstStyle/>
                    <a:p>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it-IT" sz="1800" kern="1200" dirty="0" smtClean="0">
                          <a:solidFill>
                            <a:schemeClr val="dk1"/>
                          </a:solidFill>
                          <a:latin typeface="+mn-lt"/>
                          <a:ea typeface="+mn-ea"/>
                          <a:cs typeface="+mn-cs"/>
                        </a:rPr>
                        <a:t>Tribunali </a:t>
                      </a:r>
                    </a:p>
                    <a:p>
                      <a:r>
                        <a:rPr lang="it-IT" sz="1800" kern="1200" dirty="0" smtClean="0">
                          <a:solidFill>
                            <a:schemeClr val="dk1"/>
                          </a:solidFill>
                          <a:latin typeface="+mn-lt"/>
                          <a:ea typeface="+mn-ea"/>
                          <a:cs typeface="+mn-cs"/>
                        </a:rPr>
                        <a:t>e Trib. Min.</a:t>
                      </a:r>
                      <a:endParaRPr lang="it-IT"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36104">
                <a:tc gridSpan="6">
                  <a:txBody>
                    <a:bodyPr/>
                    <a:lstStyle/>
                    <a:p>
                      <a:r>
                        <a:rPr lang="it-IT" sz="1400" kern="1200" dirty="0" smtClean="0">
                          <a:solidFill>
                            <a:schemeClr val="dk1"/>
                          </a:solidFill>
                          <a:latin typeface="+mn-lt"/>
                          <a:ea typeface="+mn-ea"/>
                          <a:cs typeface="+mn-cs"/>
                        </a:rPr>
                        <a:t>Le cose sequestrate sono annotate in apposito </a:t>
                      </a:r>
                      <a:r>
                        <a:rPr lang="it-IT" sz="1400" i="1" kern="1200" dirty="0" smtClean="0">
                          <a:solidFill>
                            <a:schemeClr val="dk1"/>
                          </a:solidFill>
                          <a:latin typeface="+mn-lt"/>
                          <a:ea typeface="+mn-ea"/>
                          <a:cs typeface="+mn-cs"/>
                        </a:rPr>
                        <a:t>registro </a:t>
                      </a:r>
                      <a:r>
                        <a:rPr lang="it-IT" sz="1400" kern="1200" dirty="0" smtClean="0">
                          <a:solidFill>
                            <a:schemeClr val="dk1"/>
                          </a:solidFill>
                          <a:latin typeface="+mn-lt"/>
                          <a:ea typeface="+mn-ea"/>
                          <a:cs typeface="+mn-cs"/>
                        </a:rPr>
                        <a:t>(</a:t>
                      </a:r>
                      <a:r>
                        <a:rPr lang="it-IT" sz="1400" b="1" kern="1200" dirty="0" smtClean="0">
                          <a:solidFill>
                            <a:schemeClr val="dk1"/>
                          </a:solidFill>
                          <a:latin typeface="+mn-lt"/>
                          <a:ea typeface="+mn-ea"/>
                          <a:cs typeface="+mn-cs"/>
                        </a:rPr>
                        <a:t>Mod. 41</a:t>
                      </a:r>
                      <a:r>
                        <a:rPr lang="it-IT" sz="1400" kern="1200" dirty="0" smtClean="0">
                          <a:solidFill>
                            <a:schemeClr val="dk1"/>
                          </a:solidFill>
                          <a:latin typeface="+mn-lt"/>
                          <a:ea typeface="+mn-ea"/>
                          <a:cs typeface="+mn-cs"/>
                        </a:rPr>
                        <a:t>) nel quale la cancelleria indica il numero di procedimento a cui si riferiscono, il cognome e il nome della persona a cui appartengono, se sono noti, e quelli della persona il cui nome è stato iscritto nel registro delle notizie di reato, le trasmissioni ad altri uffici giudiziari e le restituzioni. </a:t>
                      </a:r>
                      <a:endParaRPr lang="it-IT" sz="1400"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it-IT" dirty="0"/>
                    </a:p>
                  </a:txBody>
                  <a:tcPr/>
                </a:tc>
                <a:tc hMerge="1">
                  <a:txBody>
                    <a:bodyPr/>
                    <a:lstStyle/>
                    <a:p>
                      <a:endParaRPr lang="it-IT" dirty="0">
                        <a:solidFill>
                          <a:schemeClr val="tx1"/>
                        </a:solidFill>
                      </a:endParaRPr>
                    </a:p>
                  </a:txBody>
                  <a:tcPr/>
                </a:tc>
                <a:tc hMerge="1">
                  <a:txBody>
                    <a:bodyPr/>
                    <a:lstStyle/>
                    <a:p>
                      <a:endParaRPr lang="it-IT"/>
                    </a:p>
                  </a:txBody>
                  <a:tcPr/>
                </a:tc>
                <a:tc hMerge="1">
                  <a:txBody>
                    <a:bodyPr/>
                    <a:lstStyle/>
                    <a:p>
                      <a:endParaRPr lang="it-IT" dirty="0"/>
                    </a:p>
                  </a:txBody>
                  <a:tcPr/>
                </a:tc>
                <a:tc hMerge="1">
                  <a:txBody>
                    <a:bodyPr/>
                    <a:lstStyle/>
                    <a:p>
                      <a:endParaRPr lang="it-IT" dirty="0"/>
                    </a:p>
                  </a:txBody>
                  <a:tcPr/>
                </a:tc>
              </a:tr>
              <a:tr h="936104">
                <a:tc>
                  <a:txBody>
                    <a:bodyPr/>
                    <a:lstStyle/>
                    <a:p>
                      <a:pPr marL="0" algn="l" defTabSz="914400" rtl="0" eaLnBrk="1" latinLnBrk="0" hangingPunct="1"/>
                      <a:endParaRPr lang="it-IT" sz="1800" kern="1200" dirty="0" smtClean="0">
                        <a:solidFill>
                          <a:schemeClr val="dk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it-IT" sz="1800" kern="1200" dirty="0" smtClean="0">
                          <a:solidFill>
                            <a:schemeClr val="dk1"/>
                          </a:solidFill>
                          <a:latin typeface="+mn-lt"/>
                          <a:ea typeface="+mn-ea"/>
                          <a:cs typeface="+mn-cs"/>
                        </a:rPr>
                        <a:t>REG. Mod. 42</a:t>
                      </a:r>
                    </a:p>
                    <a:p>
                      <a:pPr marL="0" algn="l" defTabSz="914400" rtl="0" eaLnBrk="1" latinLnBrk="0" hangingPunct="1"/>
                      <a:endParaRPr lang="it-IT" sz="18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gridSpan="2">
                  <a:txBody>
                    <a:bodyPr/>
                    <a:lstStyle/>
                    <a:p>
                      <a:endParaRPr lang="it-IT" sz="14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hMerge="1">
                  <a:txBody>
                    <a:bodyPr/>
                    <a:lstStyle/>
                    <a:p>
                      <a:endParaRPr lang="it-IT"/>
                    </a:p>
                  </a:txBody>
                  <a:tcPr/>
                </a:tc>
                <a:tc>
                  <a:txBody>
                    <a:bodyPr/>
                    <a:lstStyle/>
                    <a:p>
                      <a:r>
                        <a:rPr lang="it-IT" sz="1600" b="1" kern="1200" dirty="0" smtClean="0">
                          <a:solidFill>
                            <a:schemeClr val="dk1"/>
                          </a:solidFill>
                          <a:latin typeface="+mn-lt"/>
                          <a:ea typeface="+mn-ea"/>
                          <a:cs typeface="+mn-cs"/>
                        </a:rPr>
                        <a:t>Reg. delle cose sequestrate e affidate in custodia a terzi</a:t>
                      </a:r>
                      <a:endParaRPr lang="it-IT" sz="1600" b="1"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it-IT" sz="14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solidFill>
                      <a:schemeClr val="bg1"/>
                    </a:solidFill>
                  </a:tcPr>
                </a:tc>
                <a:tc>
                  <a:txBody>
                    <a:bodyPr/>
                    <a:lstStyle/>
                    <a:p>
                      <a:pPr marL="0" algn="l" defTabSz="914400" rtl="0" eaLnBrk="1" latinLnBrk="0" hangingPunct="1"/>
                      <a:r>
                        <a:rPr lang="it-IT" sz="1600" kern="1200" dirty="0" smtClean="0">
                          <a:solidFill>
                            <a:schemeClr val="dk1"/>
                          </a:solidFill>
                          <a:latin typeface="+mn-lt"/>
                          <a:ea typeface="+mn-ea"/>
                          <a:cs typeface="+mn-cs"/>
                        </a:rPr>
                        <a:t>Trib.  Trib.Min. Proc. c/o Trib</a:t>
                      </a:r>
                    </a:p>
                    <a:p>
                      <a:pPr marL="0" algn="l" defTabSz="914400" rtl="0" eaLnBrk="1" latinLnBrk="0" hangingPunct="1"/>
                      <a:r>
                        <a:rPr lang="it-IT" sz="1600" kern="1200" dirty="0" smtClean="0">
                          <a:solidFill>
                            <a:schemeClr val="dk1"/>
                          </a:solidFill>
                          <a:latin typeface="+mn-lt"/>
                          <a:ea typeface="+mn-ea"/>
                          <a:cs typeface="+mn-cs"/>
                        </a:rPr>
                        <a:t>e c/o Trib. Min.</a:t>
                      </a:r>
                      <a:endParaRPr lang="it-IT" sz="16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36104">
                <a:tc gridSpan="6">
                  <a:txBody>
                    <a:bodyPr/>
                    <a:lstStyle/>
                    <a:p>
                      <a:r>
                        <a:rPr lang="it-IT" sz="1600" kern="1200" dirty="0" smtClean="0">
                          <a:solidFill>
                            <a:schemeClr val="dk1"/>
                          </a:solidFill>
                          <a:latin typeface="+mn-lt"/>
                          <a:ea typeface="+mn-ea"/>
                          <a:cs typeface="+mn-cs"/>
                        </a:rPr>
                        <a:t>È prescritta, altresì, la tenuta, da parte degli uffici del Tribunale e del Pubblico Ministero, di un distinto </a:t>
                      </a:r>
                      <a:r>
                        <a:rPr lang="it-IT" sz="1600" i="1" kern="1200" dirty="0" smtClean="0">
                          <a:solidFill>
                            <a:schemeClr val="dk1"/>
                          </a:solidFill>
                          <a:latin typeface="+mn-lt"/>
                          <a:ea typeface="+mn-ea"/>
                          <a:cs typeface="+mn-cs"/>
                        </a:rPr>
                        <a:t>registro memoriale </a:t>
                      </a:r>
                      <a:r>
                        <a:rPr lang="it-IT" sz="1600" kern="1200" dirty="0" smtClean="0">
                          <a:solidFill>
                            <a:schemeClr val="dk1"/>
                          </a:solidFill>
                          <a:latin typeface="+mn-lt"/>
                          <a:ea typeface="+mn-ea"/>
                          <a:cs typeface="+mn-cs"/>
                        </a:rPr>
                        <a:t>(</a:t>
                      </a:r>
                      <a:r>
                        <a:rPr lang="it-IT" sz="1600" b="1" kern="1200" dirty="0" smtClean="0">
                          <a:solidFill>
                            <a:schemeClr val="dk1"/>
                          </a:solidFill>
                          <a:latin typeface="+mn-lt"/>
                          <a:ea typeface="+mn-ea"/>
                          <a:cs typeface="+mn-cs"/>
                        </a:rPr>
                        <a:t>Mod. 42</a:t>
                      </a:r>
                      <a:r>
                        <a:rPr lang="it-IT" sz="1600" kern="1200" dirty="0" smtClean="0">
                          <a:solidFill>
                            <a:schemeClr val="dk1"/>
                          </a:solidFill>
                          <a:latin typeface="+mn-lt"/>
                          <a:ea typeface="+mn-ea"/>
                          <a:cs typeface="+mn-cs"/>
                        </a:rPr>
                        <a:t>) per annotarvi, e tenere in evidenza le cose sequestrate che, spesso, per la loro natura o per legge (autoveicoli, natanti, generi di monopolio etc.) vengono affidate alla custodia di terzi</a:t>
                      </a:r>
                      <a:endParaRPr lang="it-IT" sz="1600" kern="1200" dirty="0">
                        <a:solidFill>
                          <a:schemeClr val="dk1"/>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hMerge="1">
                  <a:txBody>
                    <a:bodyPr/>
                    <a:lstStyle/>
                    <a:p>
                      <a:endParaRPr lang="it-IT" sz="14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tcPr>
                </a:tc>
                <a:tc hMerge="1">
                  <a:txBody>
                    <a:bodyPr/>
                    <a:lstStyle/>
                    <a:p>
                      <a:endParaRPr lang="it-IT"/>
                    </a:p>
                  </a:txBody>
                  <a:tcPr/>
                </a:tc>
                <a:tc hMerge="1">
                  <a:txBody>
                    <a:bodyPr/>
                    <a:lstStyle/>
                    <a:p>
                      <a:endParaRPr lang="it-IT" sz="1600" b="1"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it-IT" sz="14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c hMerge="1">
                  <a:txBody>
                    <a:bodyPr/>
                    <a:lstStyle/>
                    <a:p>
                      <a:pPr marL="0" algn="l" defTabSz="914400" rtl="0" eaLnBrk="1" latinLnBrk="0" hangingPunct="1"/>
                      <a:endParaRPr lang="it-IT" sz="1600" kern="120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Freccia a destra 3"/>
          <p:cNvSpPr/>
          <p:nvPr/>
        </p:nvSpPr>
        <p:spPr>
          <a:xfrm flipV="1">
            <a:off x="2483768" y="2852936"/>
            <a:ext cx="936104" cy="432047"/>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rgbClr val="FF0000"/>
              </a:solidFill>
            </a:endParaRPr>
          </a:p>
        </p:txBody>
      </p:sp>
      <p:sp>
        <p:nvSpPr>
          <p:cNvPr id="5" name="Freccia a destra 4"/>
          <p:cNvSpPr/>
          <p:nvPr/>
        </p:nvSpPr>
        <p:spPr>
          <a:xfrm>
            <a:off x="5580112" y="2996952"/>
            <a:ext cx="720080"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6" name="Freccia a destra 5"/>
          <p:cNvSpPr/>
          <p:nvPr/>
        </p:nvSpPr>
        <p:spPr>
          <a:xfrm>
            <a:off x="2483768" y="4581128"/>
            <a:ext cx="1008112" cy="432048"/>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7" name="Freccia a destra 6"/>
          <p:cNvSpPr/>
          <p:nvPr/>
        </p:nvSpPr>
        <p:spPr>
          <a:xfrm flipV="1">
            <a:off x="5652120" y="4869160"/>
            <a:ext cx="792088"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1052736"/>
          </a:xfrm>
        </p:spPr>
        <p:txBody>
          <a:bodyPr>
            <a:normAutofit/>
          </a:bodyPr>
          <a:lstStyle/>
          <a:p>
            <a:r>
              <a:rPr lang="it-IT" sz="3600" dirty="0" smtClean="0">
                <a:solidFill>
                  <a:srgbClr val="2812AE"/>
                </a:solidFill>
              </a:rPr>
              <a:t>I VERSAMENTI AL FONDO UNICO GIUSTIZIA</a:t>
            </a:r>
            <a:endParaRPr lang="it-IT" sz="3600" dirty="0">
              <a:solidFill>
                <a:srgbClr val="2812AE"/>
              </a:solidFill>
            </a:endParaRPr>
          </a:p>
        </p:txBody>
      </p:sp>
      <p:sp>
        <p:nvSpPr>
          <p:cNvPr id="3" name="Segnaposto contenuto 2"/>
          <p:cNvSpPr>
            <a:spLocks noGrp="1"/>
          </p:cNvSpPr>
          <p:nvPr>
            <p:ph idx="1"/>
          </p:nvPr>
        </p:nvSpPr>
        <p:spPr>
          <a:xfrm>
            <a:off x="457200" y="836712"/>
            <a:ext cx="8229600" cy="5289451"/>
          </a:xfrm>
        </p:spPr>
        <p:txBody>
          <a:bodyPr>
            <a:normAutofit/>
          </a:bodyPr>
          <a:lstStyle/>
          <a:p>
            <a:pPr>
              <a:buNone/>
            </a:pPr>
            <a:r>
              <a:rPr lang="it-IT" sz="2000" dirty="0" smtClean="0">
                <a:latin typeface="Times New Roman" pitchFamily="18" charset="0"/>
                <a:cs typeface="Times New Roman" pitchFamily="18" charset="0"/>
              </a:rPr>
              <a:t>Al Fondo Unico Giustizia, gestito dalla società Equitalia Giustizia S.p.A., affluiscono, in materia penale:</a:t>
            </a:r>
          </a:p>
          <a:p>
            <a:pPr>
              <a:buNone/>
            </a:pPr>
            <a:endParaRPr lang="it-IT" sz="2000" dirty="0" smtClean="0"/>
          </a:p>
          <a:p>
            <a:pPr>
              <a:buNone/>
            </a:pPr>
            <a:endParaRPr lang="it-IT" sz="2000" dirty="0" smtClean="0"/>
          </a:p>
          <a:p>
            <a:pPr marL="457200" indent="-457200">
              <a:buNone/>
            </a:pPr>
            <a:endParaRPr lang="it-IT" sz="2000" dirty="0"/>
          </a:p>
        </p:txBody>
      </p:sp>
      <p:pic>
        <p:nvPicPr>
          <p:cNvPr id="6" name="Immagine 5" descr="Acquisizione a schermo intero 04112011 12.57.32.bmp.jpg"/>
          <p:cNvPicPr>
            <a:picLocks noChangeAspect="1"/>
          </p:cNvPicPr>
          <p:nvPr/>
        </p:nvPicPr>
        <p:blipFill>
          <a:blip r:embed="rId2" cstate="print"/>
          <a:stretch>
            <a:fillRect/>
          </a:stretch>
        </p:blipFill>
        <p:spPr>
          <a:xfrm>
            <a:off x="971600" y="1484784"/>
            <a:ext cx="7206040" cy="50692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1124744"/>
          </a:xfrm>
        </p:spPr>
        <p:txBody>
          <a:bodyPr>
            <a:normAutofit/>
          </a:bodyPr>
          <a:lstStyle/>
          <a:p>
            <a:r>
              <a:rPr lang="it-IT" sz="4800" dirty="0" smtClean="0">
                <a:solidFill>
                  <a:srgbClr val="FF0000"/>
                </a:solidFill>
              </a:rPr>
              <a:t>RE.GE.</a:t>
            </a:r>
            <a:endParaRPr lang="it-IT" sz="4800" dirty="0">
              <a:solidFill>
                <a:srgbClr val="FF0000"/>
              </a:solidFill>
            </a:endParaRPr>
          </a:p>
        </p:txBody>
      </p:sp>
      <p:pic>
        <p:nvPicPr>
          <p:cNvPr id="4" name="Segnaposto contenuto 3" descr="Immag0140.jpg"/>
          <p:cNvPicPr>
            <a:picLocks noGrp="1" noChangeAspect="1"/>
          </p:cNvPicPr>
          <p:nvPr>
            <p:ph idx="1"/>
          </p:nvPr>
        </p:nvPicPr>
        <p:blipFill>
          <a:blip r:embed="rId2" cstate="print"/>
          <a:stretch>
            <a:fillRect/>
          </a:stretch>
        </p:blipFill>
        <p:spPr>
          <a:xfrm>
            <a:off x="755576" y="1737119"/>
            <a:ext cx="7728000" cy="3995185"/>
          </a:xfr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Autofit/>
          </a:bodyPr>
          <a:lstStyle/>
          <a:p>
            <a:r>
              <a:rPr lang="it-IT" sz="9600" b="1" dirty="0" err="1" smtClean="0">
                <a:solidFill>
                  <a:srgbClr val="FF0000"/>
                </a:solidFill>
                <a:latin typeface="Algerian" pitchFamily="82" charset="0"/>
              </a:rPr>
              <a:t>F.U.G.</a:t>
            </a:r>
            <a:endParaRPr lang="it-IT" sz="9600" b="1" dirty="0">
              <a:solidFill>
                <a:srgbClr val="FF0000"/>
              </a:solidFill>
              <a:latin typeface="Algerian" pitchFamily="82" charset="0"/>
            </a:endParaRPr>
          </a:p>
        </p:txBody>
      </p:sp>
      <p:pic>
        <p:nvPicPr>
          <p:cNvPr id="4" name="Segnaposto contenuto 3" descr="Acquisizione a schermo intero 05112011 12.53.21.jpg"/>
          <p:cNvPicPr>
            <a:picLocks noGrp="1" noChangeAspect="1"/>
          </p:cNvPicPr>
          <p:nvPr>
            <p:ph idx="1"/>
          </p:nvPr>
        </p:nvPicPr>
        <p:blipFill>
          <a:blip r:embed="rId2" cstate="print"/>
          <a:stretch>
            <a:fillRect/>
          </a:stretch>
        </p:blipFill>
        <p:spPr>
          <a:xfrm>
            <a:off x="0" y="1412776"/>
            <a:ext cx="9144000" cy="5445224"/>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chemeClr val="tx2">
                    <a:lumMod val="60000"/>
                    <a:lumOff val="40000"/>
                  </a:schemeClr>
                </a:solidFill>
                <a:latin typeface="Algerian" pitchFamily="82" charset="0"/>
              </a:rPr>
              <a:t>BENI IN SEQUESTRO</a:t>
            </a:r>
            <a:r>
              <a:rPr lang="it-IT" dirty="0" smtClean="0">
                <a:solidFill>
                  <a:schemeClr val="accent2">
                    <a:lumMod val="75000"/>
                  </a:schemeClr>
                </a:solidFill>
                <a:latin typeface="Bauhaus 93" pitchFamily="82" charset="0"/>
              </a:rPr>
              <a:t>: </a:t>
            </a:r>
            <a:r>
              <a:rPr lang="it-IT" sz="1800" dirty="0" smtClean="0">
                <a:solidFill>
                  <a:schemeClr val="accent2">
                    <a:lumMod val="75000"/>
                  </a:schemeClr>
                </a:solidFill>
                <a:latin typeface="Bauhaus 93" pitchFamily="82" charset="0"/>
              </a:rPr>
              <a:t>ISCRIZIONE A MOD</a:t>
            </a:r>
            <a:r>
              <a:rPr lang="it-IT" sz="1800" dirty="0" err="1" smtClean="0">
                <a:solidFill>
                  <a:schemeClr val="accent2">
                    <a:lumMod val="75000"/>
                  </a:schemeClr>
                </a:solidFill>
                <a:latin typeface="Bauhaus 93" pitchFamily="82" charset="0"/>
              </a:rPr>
              <a:t>.42</a:t>
            </a:r>
            <a:r>
              <a:rPr lang="it-IT" sz="1800" dirty="0" smtClean="0">
                <a:solidFill>
                  <a:schemeClr val="accent2">
                    <a:lumMod val="75000"/>
                  </a:schemeClr>
                </a:solidFill>
                <a:latin typeface="Bauhaus 93" pitchFamily="82" charset="0"/>
              </a:rPr>
              <a:t>  </a:t>
            </a:r>
            <a:r>
              <a:rPr lang="it-IT" sz="1800" dirty="0" smtClean="0"/>
              <a:t> </a:t>
            </a:r>
            <a:r>
              <a:rPr lang="it-IT" sz="1800" dirty="0" smtClean="0">
                <a:solidFill>
                  <a:schemeClr val="accent4"/>
                </a:solidFill>
                <a:latin typeface="Bauhaus 93" pitchFamily="82" charset="0"/>
              </a:rPr>
              <a:t>ADEMPIMENTI PER LA SEGRETERIA DEL P.M.</a:t>
            </a:r>
            <a:endParaRPr lang="it-IT" dirty="0">
              <a:solidFill>
                <a:schemeClr val="accent4"/>
              </a:solidFill>
              <a:latin typeface="Bauhaus 93" pitchFamily="82" charset="0"/>
            </a:endParaRPr>
          </a:p>
        </p:txBody>
      </p:sp>
      <p:pic>
        <p:nvPicPr>
          <p:cNvPr id="4" name="Segnaposto contenuto 3" descr="Acquisizione a schermo intero 05112011 10.32.01.jpg"/>
          <p:cNvPicPr>
            <a:picLocks noGrp="1" noChangeAspect="1"/>
          </p:cNvPicPr>
          <p:nvPr>
            <p:ph idx="1"/>
          </p:nvPr>
        </p:nvPicPr>
        <p:blipFill>
          <a:blip r:embed="rId2" cstate="print"/>
          <a:stretch>
            <a:fillRect/>
          </a:stretch>
        </p:blipFill>
        <p:spPr>
          <a:xfrm>
            <a:off x="1232209" y="1600200"/>
            <a:ext cx="6679581" cy="4525963"/>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chemeClr val="tx2">
                    <a:lumMod val="60000"/>
                    <a:lumOff val="40000"/>
                  </a:schemeClr>
                </a:solidFill>
                <a:latin typeface="Bernard MT Condensed" pitchFamily="18" charset="0"/>
              </a:rPr>
              <a:t>IL FOGLIO </a:t>
            </a:r>
            <a:r>
              <a:rPr lang="it-IT" dirty="0" err="1" smtClean="0">
                <a:solidFill>
                  <a:schemeClr val="tx2">
                    <a:lumMod val="60000"/>
                    <a:lumOff val="40000"/>
                  </a:schemeClr>
                </a:solidFill>
                <a:latin typeface="Bernard MT Condensed" pitchFamily="18" charset="0"/>
              </a:rPr>
              <a:t>NOTIZIE……</a:t>
            </a:r>
            <a:endParaRPr lang="it-IT" dirty="0">
              <a:solidFill>
                <a:schemeClr val="tx2">
                  <a:lumMod val="60000"/>
                  <a:lumOff val="40000"/>
                </a:schemeClr>
              </a:solidFill>
              <a:latin typeface="Bernard MT Condensed" pitchFamily="18" charset="0"/>
            </a:endParaRPr>
          </a:p>
        </p:txBody>
      </p:sp>
      <p:pic>
        <p:nvPicPr>
          <p:cNvPr id="4" name="Segnaposto contenuto 3" descr="Acquisizione a schermo intero 05112011 13.52.25.jpg"/>
          <p:cNvPicPr>
            <a:picLocks noGrp="1" noChangeAspect="1"/>
          </p:cNvPicPr>
          <p:nvPr>
            <p:ph idx="1"/>
          </p:nvPr>
        </p:nvPicPr>
        <p:blipFill>
          <a:blip r:embed="rId3" cstate="print"/>
          <a:stretch>
            <a:fillRect/>
          </a:stretch>
        </p:blipFill>
        <p:spPr>
          <a:xfrm>
            <a:off x="5508104" y="3789040"/>
            <a:ext cx="2790825" cy="2800350"/>
          </a:xfrm>
        </p:spPr>
      </p:pic>
      <p:sp>
        <p:nvSpPr>
          <p:cNvPr id="5" name="Rettangolo 4"/>
          <p:cNvSpPr/>
          <p:nvPr/>
        </p:nvSpPr>
        <p:spPr>
          <a:xfrm>
            <a:off x="2339752" y="1052736"/>
            <a:ext cx="4572000" cy="2862322"/>
          </a:xfrm>
          <a:prstGeom prst="rect">
            <a:avLst/>
          </a:prstGeom>
        </p:spPr>
        <p:txBody>
          <a:bodyPr wrap="square">
            <a:spAutoFit/>
          </a:bodyPr>
          <a:lstStyle/>
          <a:p>
            <a:pPr algn="ctr"/>
            <a:r>
              <a:rPr lang="it-IT" dirty="0" smtClean="0"/>
              <a:t>Nel foglio notizie vanno inserite tutte le spese anticipate ripetibili e le spese prenotate a debito,  con indicazione se il soggetto al carico del quale si iscrivono le spese sia tenuto al pagamento o sia ammesso al patrocinio a spese dello Stato; in calce al foglio il funzionario attesta la chiusura del foglio notizie e se vi è titolo per il recupero delle spese trasmette copia conforme  all’ufficio per il recupero dei crediti.</a:t>
            </a:r>
            <a:endParaRPr lang="it-IT"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2800" dirty="0" smtClean="0"/>
              <a:t/>
            </a:r>
            <a:br>
              <a:rPr lang="it-IT" sz="2800" dirty="0" smtClean="0"/>
            </a:br>
            <a:r>
              <a:rPr lang="it-IT" sz="2800" dirty="0"/>
              <a:t/>
            </a:r>
            <a:br>
              <a:rPr lang="it-IT" sz="2800" dirty="0"/>
            </a:br>
            <a:r>
              <a:rPr lang="it-IT" sz="2800" dirty="0" smtClean="0"/>
              <a:t/>
            </a:r>
            <a:br>
              <a:rPr lang="it-IT" sz="2800" dirty="0" smtClean="0"/>
            </a:br>
            <a:r>
              <a:rPr lang="it-IT" sz="2800" dirty="0" smtClean="0">
                <a:solidFill>
                  <a:srgbClr val="FF0000"/>
                </a:solidFill>
              </a:rPr>
              <a:t>Atti </a:t>
            </a:r>
            <a:r>
              <a:rPr lang="it-IT" sz="2800" dirty="0">
                <a:solidFill>
                  <a:srgbClr val="FF0000"/>
                </a:solidFill>
              </a:rPr>
              <a:t>relativi alla notizia di reato e alla sua iscrizione nel registro di cui all'art. 335</a:t>
            </a:r>
            <a:r>
              <a:rPr lang="it-IT" sz="2800" dirty="0" smtClean="0"/>
              <a:t/>
            </a:r>
            <a:br>
              <a:rPr lang="it-IT" sz="2800" dirty="0" smtClean="0"/>
            </a:br>
            <a:r>
              <a:rPr lang="it-IT" sz="2800" dirty="0" smtClean="0"/>
              <a:t/>
            </a:r>
            <a:br>
              <a:rPr lang="it-IT" sz="2800" dirty="0" smtClean="0"/>
            </a:br>
            <a:r>
              <a:rPr lang="it-IT" sz="2800" dirty="0" smtClean="0"/>
              <a:t/>
            </a:r>
            <a:br>
              <a:rPr lang="it-IT" sz="2800" dirty="0" smtClean="0"/>
            </a:br>
            <a:endParaRPr lang="it-IT" sz="2800" dirty="0"/>
          </a:p>
        </p:txBody>
      </p:sp>
      <p:sp>
        <p:nvSpPr>
          <p:cNvPr id="3" name="Segnaposto contenuto 2"/>
          <p:cNvSpPr>
            <a:spLocks noGrp="1"/>
          </p:cNvSpPr>
          <p:nvPr>
            <p:ph sz="half" idx="1"/>
          </p:nvPr>
        </p:nvSpPr>
        <p:spPr/>
        <p:txBody>
          <a:bodyPr>
            <a:normAutofit fontScale="47500" lnSpcReduction="20000"/>
          </a:bodyPr>
          <a:lstStyle/>
          <a:p>
            <a:pPr algn="ctr"/>
            <a:r>
              <a:rPr lang="it-IT" b="1" dirty="0" smtClean="0"/>
              <a:t>REGISTRO DELLE NOTIZIE DI REATO </a:t>
            </a:r>
          </a:p>
          <a:p>
            <a:r>
              <a:rPr lang="it-IT" dirty="0" smtClean="0"/>
              <a:t>Il </a:t>
            </a:r>
            <a:r>
              <a:rPr lang="it-IT" dirty="0" smtClean="0">
                <a:hlinkClick r:id="rId2" tooltip="Pubblico ministero"/>
              </a:rPr>
              <a:t>pubblico ministero</a:t>
            </a:r>
            <a:r>
              <a:rPr lang="it-IT" dirty="0" smtClean="0"/>
              <a:t> iscrive nell'apposito registro tutte le notizie di reato acquisite di propria iniziativa o comunicategli da altri, comprese le condizioni di procedibilità (cioè </a:t>
            </a:r>
            <a:r>
              <a:rPr lang="it-IT" dirty="0" smtClean="0">
                <a:hlinkClick r:id="rId3" tooltip="Querela"/>
              </a:rPr>
              <a:t>querela</a:t>
            </a:r>
            <a:r>
              <a:rPr lang="it-IT" dirty="0" smtClean="0"/>
              <a:t>, </a:t>
            </a:r>
            <a:r>
              <a:rPr lang="it-IT" dirty="0" smtClean="0">
                <a:hlinkClick r:id="rId4" tooltip="Istanza"/>
              </a:rPr>
              <a:t>istanza</a:t>
            </a:r>
            <a:r>
              <a:rPr lang="it-IT" dirty="0" smtClean="0"/>
              <a:t> e </a:t>
            </a:r>
            <a:r>
              <a:rPr lang="it-IT" dirty="0" smtClean="0">
                <a:hlinkClick r:id="rId5" tooltip="Richiesta di procedimento"/>
              </a:rPr>
              <a:t>richiesta di procedimento</a:t>
            </a:r>
            <a:r>
              <a:rPr lang="it-IT" dirty="0" smtClean="0"/>
              <a:t>) che rechino la prima notizia di un reato.</a:t>
            </a:r>
          </a:p>
          <a:p>
            <a:r>
              <a:rPr lang="it-IT" dirty="0" smtClean="0"/>
              <a:t>Il registro delle </a:t>
            </a:r>
            <a:r>
              <a:rPr lang="it-IT" b="1" dirty="0" smtClean="0"/>
              <a:t>notizie di reato</a:t>
            </a:r>
            <a:r>
              <a:rPr lang="it-IT" dirty="0" smtClean="0"/>
              <a:t> è espressamente previsto dall’art. 335 c.p.p.: in esso il P.M. iscrive immediatamente ogni notizia di reato che gli perviene o che ha acquisito di propria iniziativa, nonché contestualmente, o dal momento in cui risulta, il nome della persona alla quale il reato è stato attribuito. </a:t>
            </a:r>
          </a:p>
          <a:p>
            <a:r>
              <a:rPr lang="it-IT" dirty="0" smtClean="0"/>
              <a:t>La disposizione dell’art. 335 1° comma c.p.p. secondo cui l’iscrizione deve essere effettuata dal Pubblico Ministero "immediatamente" non prevede alcun termine entro il quale il Pubblico Ministero deve procedere a detta iscrizione ed è inoltre sprovvista di sanzione: onde la mancata iscrizione immediata della notizia di reato, non produce nullità - in ossequio al principio di tassatività fissato nell’art. 177 c.p.p. - ma può determinare, allorquando ne ricorrano gli estremi, sanzioni (disciplinari o, al limite penali) nei confronti di coloro i quali sono tenuti ad attuare le disposizioni in questione (cass., sent. 3156 del 29-11-1993).</a:t>
            </a:r>
          </a:p>
          <a:p>
            <a:endParaRPr lang="it-IT" dirty="0"/>
          </a:p>
        </p:txBody>
      </p:sp>
      <p:sp>
        <p:nvSpPr>
          <p:cNvPr id="4" name="Segnaposto contenuto 3"/>
          <p:cNvSpPr>
            <a:spLocks noGrp="1"/>
          </p:cNvSpPr>
          <p:nvPr>
            <p:ph sz="half" idx="2"/>
          </p:nvPr>
        </p:nvSpPr>
        <p:spPr>
          <a:xfrm>
            <a:off x="4648200" y="1484784"/>
            <a:ext cx="4038600" cy="5373216"/>
          </a:xfrm>
        </p:spPr>
        <p:txBody>
          <a:bodyPr>
            <a:normAutofit fontScale="47500" lnSpcReduction="20000"/>
          </a:bodyPr>
          <a:lstStyle/>
          <a:p>
            <a:pPr algn="ctr"/>
            <a:r>
              <a:rPr lang="it-IT" dirty="0" smtClean="0"/>
              <a:t>PROCURA DELLA REPUBBLICA </a:t>
            </a:r>
          </a:p>
          <a:p>
            <a:pPr algn="ctr">
              <a:buNone/>
            </a:pPr>
            <a:r>
              <a:rPr lang="it-IT" dirty="0" smtClean="0"/>
              <a:t>             PRESSO IL TRIBUNALE DI _________</a:t>
            </a:r>
          </a:p>
          <a:p>
            <a:pPr algn="ctr"/>
            <a:endParaRPr lang="it-IT" dirty="0" smtClean="0"/>
          </a:p>
          <a:p>
            <a:pPr algn="ctr">
              <a:buNone/>
            </a:pPr>
            <a:r>
              <a:rPr lang="it-IT" dirty="0" smtClean="0"/>
              <a:t>Richiesta ex art. 335 c.p.p. 3° comma.</a:t>
            </a:r>
          </a:p>
          <a:p>
            <a:pPr algn="ctr">
              <a:buNone/>
            </a:pPr>
            <a:endParaRPr lang="it-IT" dirty="0" smtClean="0"/>
          </a:p>
          <a:p>
            <a:pPr>
              <a:buNone/>
            </a:pPr>
            <a:r>
              <a:rPr lang="it-IT" dirty="0" smtClean="0"/>
              <a:t>         Il sottoscritto sig. ____________, nato a ____________ il __________, c.f. _____________, residente in ___________Via ________ n. __, nella propria qualità di </a:t>
            </a:r>
            <a:r>
              <a:rPr lang="it-IT" i="1" dirty="0" smtClean="0"/>
              <a:t>(indicare: indagato, persona offesa oppure difensore, in tale ultimo caso modificare opportunamente la richiesta)</a:t>
            </a:r>
            <a:r>
              <a:rPr lang="it-IT" dirty="0" smtClean="0"/>
              <a:t> ai sensi degli articoli 335, 3° comma c.p.p. e 110 bis delle norme di attuazione del c.p.p. </a:t>
            </a:r>
          </a:p>
          <a:p>
            <a:pPr algn="ctr">
              <a:buNone/>
            </a:pPr>
            <a:r>
              <a:rPr lang="it-IT" dirty="0" smtClean="0"/>
              <a:t>        CHIEDE</a:t>
            </a:r>
          </a:p>
          <a:p>
            <a:pPr>
              <a:buNone/>
            </a:pPr>
            <a:r>
              <a:rPr lang="it-IT" dirty="0" smtClean="0"/>
              <a:t>         di conoscere se sussistano iscrizioni relative alla propria persona nei prescritti registri delle notizie di reato che riguardano </a:t>
            </a:r>
            <a:r>
              <a:rPr lang="it-IT" i="1" dirty="0" smtClean="0"/>
              <a:t>(indicare le possibili fattispecie cui si riferiscano le iscrizioni)</a:t>
            </a:r>
            <a:r>
              <a:rPr lang="it-IT" dirty="0" smtClean="0"/>
              <a:t> per il periodo dal </a:t>
            </a:r>
            <a:r>
              <a:rPr lang="it-IT" i="1" dirty="0" smtClean="0"/>
              <a:t>(specificare il periodo di riferimento)</a:t>
            </a:r>
            <a:r>
              <a:rPr lang="it-IT" dirty="0" smtClean="0"/>
              <a:t> con relative indicazioni delle persone offese e della qualificazione giuridica dei fatti per cui l’intestata Procura si trovasse a dover procedere.</a:t>
            </a:r>
          </a:p>
          <a:p>
            <a:pPr>
              <a:buNone/>
            </a:pPr>
            <a:endParaRPr lang="it-IT" dirty="0" smtClean="0"/>
          </a:p>
          <a:p>
            <a:pPr>
              <a:buNone/>
            </a:pPr>
            <a:r>
              <a:rPr lang="it-IT" dirty="0" smtClean="0"/>
              <a:t>Con osservanza.</a:t>
            </a:r>
          </a:p>
          <a:p>
            <a:pPr>
              <a:buNone/>
            </a:pPr>
            <a:r>
              <a:rPr lang="it-IT" i="1" dirty="0" smtClean="0"/>
              <a:t>(luogo e data)</a:t>
            </a:r>
            <a:endParaRPr lang="it-IT" dirty="0" smtClean="0"/>
          </a:p>
          <a:p>
            <a:pPr>
              <a:buNone/>
            </a:pPr>
            <a:r>
              <a:rPr lang="it-IT" dirty="0" smtClean="0"/>
              <a:t>Sig. _____________________</a:t>
            </a:r>
          </a:p>
          <a:p>
            <a:pPr>
              <a:buNone/>
            </a:pPr>
            <a:r>
              <a:rPr lang="it-IT" dirty="0" smtClean="0">
                <a:hlinkClick r:id="rId6"/>
              </a:rPr>
              <a:t/>
            </a:r>
            <a:br>
              <a:rPr lang="it-IT" dirty="0" smtClean="0">
                <a:hlinkClick r:id="rId6"/>
              </a:rPr>
            </a:br>
            <a:endParaRPr lang="it-IT"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908720"/>
          </a:xfrm>
        </p:spPr>
        <p:txBody>
          <a:bodyPr>
            <a:normAutofit/>
          </a:bodyPr>
          <a:lstStyle/>
          <a:p>
            <a:r>
              <a:rPr lang="it-IT" sz="3600" dirty="0" smtClean="0">
                <a:solidFill>
                  <a:srgbClr val="FF0000"/>
                </a:solidFill>
              </a:rPr>
              <a:t>REGISTRI MOD. 21,21 BIS, 52,44, 45 E 46</a:t>
            </a:r>
            <a:endParaRPr lang="it-IT" sz="3600" dirty="0"/>
          </a:p>
        </p:txBody>
      </p:sp>
      <p:pic>
        <p:nvPicPr>
          <p:cNvPr id="4" name="Segnaposto contenuto 3" descr="Acquisizione a schermo intero 27092011 13.16.31.bmp.jpg"/>
          <p:cNvPicPr>
            <a:picLocks noGrp="1" noChangeAspect="1"/>
          </p:cNvPicPr>
          <p:nvPr>
            <p:ph idx="1"/>
          </p:nvPr>
        </p:nvPicPr>
        <p:blipFill>
          <a:blip r:embed="rId2" cstate="print"/>
          <a:stretch>
            <a:fillRect/>
          </a:stretch>
        </p:blipFill>
        <p:spPr>
          <a:xfrm>
            <a:off x="1187624" y="836712"/>
            <a:ext cx="6530201" cy="4176464"/>
          </a:xfrm>
        </p:spPr>
      </p:pic>
      <p:sp>
        <p:nvSpPr>
          <p:cNvPr id="5" name="Rettangolo 4"/>
          <p:cNvSpPr/>
          <p:nvPr/>
        </p:nvSpPr>
        <p:spPr>
          <a:xfrm>
            <a:off x="1043608" y="5013176"/>
            <a:ext cx="7200800" cy="1200329"/>
          </a:xfrm>
          <a:prstGeom prst="rect">
            <a:avLst/>
          </a:prstGeom>
        </p:spPr>
        <p:txBody>
          <a:bodyPr wrap="square">
            <a:spAutoFit/>
          </a:bodyPr>
          <a:lstStyle/>
          <a:p>
            <a:r>
              <a:rPr lang="it-IT" dirty="0" smtClean="0"/>
              <a:t>Va ricordato che presso la Procura della Repubblica è stato istituito un unico registro (</a:t>
            </a:r>
            <a:r>
              <a:rPr lang="it-IT" dirty="0" smtClean="0">
                <a:solidFill>
                  <a:srgbClr val="FF0000"/>
                </a:solidFill>
              </a:rPr>
              <a:t>mod. 21 bis</a:t>
            </a:r>
            <a:r>
              <a:rPr lang="it-IT" dirty="0" smtClean="0"/>
              <a:t>) denominato </a:t>
            </a:r>
            <a:r>
              <a:rPr lang="it-IT" u="sng" dirty="0" smtClean="0"/>
              <a:t>Registro delle attività del Pubblico Ministero nei procedimenti (contro Noti) davanti al Giudice di Pace</a:t>
            </a:r>
            <a:r>
              <a:rPr lang="it-IT" dirty="0" smtClean="0"/>
              <a:t>. Si è di conseguenza utilizzata la sigla N. _ R.A.PM.d.G.P.</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188641"/>
            <a:ext cx="7772400" cy="1296143"/>
          </a:xfrm>
        </p:spPr>
        <p:txBody>
          <a:bodyPr/>
          <a:lstStyle/>
          <a:p>
            <a:r>
              <a:rPr lang="it-IT" dirty="0" smtClean="0">
                <a:solidFill>
                  <a:srgbClr val="FF0000"/>
                </a:solidFill>
              </a:rPr>
              <a:t>Il segreto istruttorio</a:t>
            </a:r>
            <a:endParaRPr lang="it-IT" dirty="0">
              <a:solidFill>
                <a:srgbClr val="FF0000"/>
              </a:solidFill>
            </a:endParaRPr>
          </a:p>
        </p:txBody>
      </p:sp>
      <p:sp>
        <p:nvSpPr>
          <p:cNvPr id="3" name="Sottotitolo 2"/>
          <p:cNvSpPr>
            <a:spLocks noGrp="1"/>
          </p:cNvSpPr>
          <p:nvPr>
            <p:ph type="subTitle" idx="1"/>
          </p:nvPr>
        </p:nvSpPr>
        <p:spPr>
          <a:xfrm>
            <a:off x="179512" y="1196752"/>
            <a:ext cx="8712968" cy="5400600"/>
          </a:xfrm>
        </p:spPr>
        <p:txBody>
          <a:bodyPr>
            <a:normAutofit fontScale="92500" lnSpcReduction="10000"/>
          </a:bodyPr>
          <a:lstStyle/>
          <a:p>
            <a:pPr algn="l"/>
            <a:r>
              <a:rPr lang="it-IT" dirty="0" smtClean="0"/>
              <a:t>Il </a:t>
            </a:r>
            <a:r>
              <a:rPr lang="it-IT" b="1" dirty="0" smtClean="0"/>
              <a:t>segreto istruttorio</a:t>
            </a:r>
            <a:r>
              <a:rPr lang="it-IT" dirty="0" smtClean="0"/>
              <a:t> è un'espressione che indica il divieto di divulgazioni di </a:t>
            </a:r>
            <a:r>
              <a:rPr lang="it-IT" dirty="0" smtClean="0">
                <a:hlinkClick r:id="rId2" action="ppaction://hlinkfile" tooltip="Notizia"/>
              </a:rPr>
              <a:t>notizie relative</a:t>
            </a:r>
            <a:r>
              <a:rPr lang="it-IT" dirty="0" smtClean="0"/>
              <a:t> a </a:t>
            </a:r>
            <a:r>
              <a:rPr lang="it-IT" dirty="0" smtClean="0">
                <a:hlinkClick r:id="rId3" action="ppaction://hlinkfile" tooltip="Indagine giudiziaria (pagina inesistente)"/>
              </a:rPr>
              <a:t>indagini giudiziarie</a:t>
            </a:r>
            <a:r>
              <a:rPr lang="it-IT" dirty="0" smtClean="0"/>
              <a:t>.</a:t>
            </a:r>
          </a:p>
          <a:p>
            <a:pPr algn="l"/>
            <a:r>
              <a:rPr lang="it-IT" dirty="0" smtClean="0"/>
              <a:t>Il segreto istruttorio è stato abolito nel 1989 con il Codice di procedura penale "Vassalli" e sostituito dal </a:t>
            </a:r>
            <a:r>
              <a:rPr lang="it-IT" dirty="0" smtClean="0">
                <a:hlinkClick r:id="rId4" action="ppaction://hlinkfile" tooltip="Segreto investigativo (pagina inesistente)"/>
              </a:rPr>
              <a:t>segreto investigativo</a:t>
            </a:r>
            <a:r>
              <a:rPr lang="it-IT" dirty="0" smtClean="0"/>
              <a:t>.</a:t>
            </a:r>
          </a:p>
          <a:p>
            <a:pPr algn="l"/>
            <a:r>
              <a:rPr lang="it-IT" dirty="0" smtClean="0"/>
              <a:t>Mentre il segreto istruttorio garantisce che non avvenga diffusione di informazioni per tutta la durata dell'istruttoria, ovvero sino al termine delle indagini, il segreto investigativo, invece, dura fintanto che il </a:t>
            </a:r>
            <a:r>
              <a:rPr lang="it-IT" dirty="0" smtClean="0">
                <a:hlinkClick r:id="rId5" action="ppaction://hlinkfile" tooltip="Pubblico ministero"/>
              </a:rPr>
              <a:t>pubblico ministero</a:t>
            </a:r>
            <a:r>
              <a:rPr lang="it-IT" dirty="0" smtClean="0"/>
              <a:t> ritenga ci sia interesse dell'indagine a nascondere all'indagato che si sta indagando su di lui.</a:t>
            </a:r>
          </a:p>
          <a:p>
            <a:endParaRPr lang="it-IT"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Segretazione delle iscrizioni</a:t>
            </a:r>
            <a:endParaRPr lang="it-IT" dirty="0">
              <a:solidFill>
                <a:srgbClr val="FF0000"/>
              </a:solidFill>
            </a:endParaRPr>
          </a:p>
        </p:txBody>
      </p:sp>
      <p:sp>
        <p:nvSpPr>
          <p:cNvPr id="3" name="Segnaposto contenuto 2"/>
          <p:cNvSpPr>
            <a:spLocks noGrp="1"/>
          </p:cNvSpPr>
          <p:nvPr>
            <p:ph idx="1"/>
          </p:nvPr>
        </p:nvSpPr>
        <p:spPr>
          <a:xfrm>
            <a:off x="457200" y="1600200"/>
            <a:ext cx="8229600" cy="5069160"/>
          </a:xfrm>
        </p:spPr>
        <p:txBody>
          <a:bodyPr>
            <a:noAutofit/>
          </a:bodyPr>
          <a:lstStyle/>
          <a:p>
            <a:pPr>
              <a:buNone/>
            </a:pPr>
            <a:r>
              <a:rPr lang="it-IT" sz="2400" dirty="0" smtClean="0"/>
              <a:t>Il pubblico ministero può disporre la </a:t>
            </a:r>
            <a:r>
              <a:rPr lang="it-IT" sz="2400" b="1" u="sng" dirty="0" smtClean="0">
                <a:solidFill>
                  <a:srgbClr val="2812AE"/>
                </a:solidFill>
              </a:rPr>
              <a:t>segretazione</a:t>
            </a:r>
            <a:r>
              <a:rPr lang="it-IT" sz="2400" dirty="0" smtClean="0"/>
              <a:t> (art. 335, comma 3-bis c.p.p.), con decreto – da conservare fra gli atti del procedimento – motivato con riferimento alla sussistenza di “specifiche esigenze attinenti all’attività di indagine”.</a:t>
            </a:r>
          </a:p>
          <a:p>
            <a:pPr>
              <a:buNone/>
            </a:pPr>
            <a:r>
              <a:rPr lang="it-IT" sz="2400" dirty="0" smtClean="0"/>
              <a:t>La segretazione si fonda sull’esigenza di tutelare le investigazioni del pubblico ministero che potrebbero essere compromesse dalla loro diffusione. La segretezza delle indagini presenta un’immediata correlazione con la loro efficacia, nel senso che essa offre al pubblico ministero maggiori possibilità di agire “al coperto” sfruttando la riservatezza per una più ampia acquisizione delle fonti di prova.</a:t>
            </a:r>
          </a:p>
          <a:p>
            <a:pPr>
              <a:buNone/>
            </a:pPr>
            <a:r>
              <a:rPr lang="it-IT" sz="2400" dirty="0" smtClean="0"/>
              <a:t>Il</a:t>
            </a:r>
            <a:r>
              <a:rPr lang="it-IT" sz="2400" b="1" dirty="0" smtClean="0"/>
              <a:t> </a:t>
            </a:r>
            <a:r>
              <a:rPr lang="it-IT" sz="2400" b="1" u="sng" dirty="0" smtClean="0">
                <a:solidFill>
                  <a:srgbClr val="0B33B5"/>
                </a:solidFill>
              </a:rPr>
              <a:t>divieto</a:t>
            </a:r>
            <a:r>
              <a:rPr lang="it-IT" sz="2400" dirty="0" smtClean="0"/>
              <a:t> (di comunicare le notizie di cui sopra) non può avere una durata superiore a tre mesi.</a:t>
            </a:r>
            <a:endParaRPr lang="it-IT"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0"/>
            <a:ext cx="8229600" cy="980728"/>
          </a:xfrm>
        </p:spPr>
        <p:txBody>
          <a:bodyPr/>
          <a:lstStyle/>
          <a:p>
            <a:r>
              <a:rPr lang="it-IT" dirty="0" smtClean="0">
                <a:solidFill>
                  <a:srgbClr val="FF0000"/>
                </a:solidFill>
              </a:rPr>
              <a:t>ATTIVITA’ SUL FASCICOLO</a:t>
            </a:r>
            <a:endParaRPr lang="it-IT" dirty="0">
              <a:solidFill>
                <a:srgbClr val="FF0000"/>
              </a:solidFill>
            </a:endParaRPr>
          </a:p>
        </p:txBody>
      </p:sp>
      <p:pic>
        <p:nvPicPr>
          <p:cNvPr id="4" name="Segnaposto contenuto 3" descr="Immag0141.jpg"/>
          <p:cNvPicPr>
            <a:picLocks noGrp="1" noChangeAspect="1"/>
          </p:cNvPicPr>
          <p:nvPr>
            <p:ph idx="1"/>
          </p:nvPr>
        </p:nvPicPr>
        <p:blipFill>
          <a:blip r:embed="rId2" cstate="print"/>
          <a:stretch>
            <a:fillRect/>
          </a:stretch>
        </p:blipFill>
        <p:spPr>
          <a:xfrm>
            <a:off x="0" y="692696"/>
            <a:ext cx="9144000" cy="6165304"/>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solidFill>
                  <a:srgbClr val="FF0000"/>
                </a:solidFill>
              </a:rPr>
              <a:t>La FASCICOLAZIONE</a:t>
            </a:r>
            <a:endParaRPr lang="it-IT" dirty="0">
              <a:solidFill>
                <a:srgbClr val="FF0000"/>
              </a:solidFill>
            </a:endParaRPr>
          </a:p>
        </p:txBody>
      </p:sp>
      <p:sp>
        <p:nvSpPr>
          <p:cNvPr id="3" name="Segnaposto contenuto 2"/>
          <p:cNvSpPr>
            <a:spLocks noGrp="1"/>
          </p:cNvSpPr>
          <p:nvPr>
            <p:ph idx="1"/>
          </p:nvPr>
        </p:nvSpPr>
        <p:spPr/>
        <p:txBody>
          <a:bodyPr>
            <a:normAutofit fontScale="70000" lnSpcReduction="20000"/>
          </a:bodyPr>
          <a:lstStyle/>
          <a:p>
            <a:r>
              <a:rPr lang="it-IT" b="1" dirty="0" smtClean="0"/>
              <a:t>Il fascicolo d’ufficio</a:t>
            </a:r>
          </a:p>
          <a:p>
            <a:r>
              <a:rPr lang="it-IT" dirty="0" smtClean="0"/>
              <a:t>La </a:t>
            </a:r>
            <a:r>
              <a:rPr lang="it-IT" dirty="0" smtClean="0">
                <a:solidFill>
                  <a:srgbClr val="2812AE"/>
                </a:solidFill>
              </a:rPr>
              <a:t>copertina del fascicolo </a:t>
            </a:r>
            <a:r>
              <a:rPr lang="it-IT" dirty="0" smtClean="0"/>
              <a:t>deve contenere le generalità della persona a cui è attribuito il reato nonché la data e il numero della iscrizione della notizia di reato nel registro di cui all’art. 335 c.p.p.</a:t>
            </a:r>
          </a:p>
          <a:p>
            <a:r>
              <a:rPr lang="it-IT" dirty="0" smtClean="0"/>
              <a:t>Il fascicolo deve contenere </a:t>
            </a:r>
            <a:r>
              <a:rPr lang="it-IT" dirty="0" smtClean="0">
                <a:solidFill>
                  <a:srgbClr val="2812AE"/>
                </a:solidFill>
              </a:rPr>
              <a:t>l’indice degli atti e delle produzioni , l’elenco delle cose sequestrate, la distinta delle spese anticipate dall’erario </a:t>
            </a:r>
            <a:r>
              <a:rPr lang="it-IT" dirty="0" smtClean="0"/>
              <a:t>diverse da quelle per le quali è stabilito il recupero in misura fissa.</a:t>
            </a:r>
          </a:p>
          <a:p>
            <a:pPr>
              <a:buNone/>
            </a:pPr>
            <a:endParaRPr lang="it-IT" dirty="0" smtClean="0"/>
          </a:p>
          <a:p>
            <a:r>
              <a:rPr lang="it-IT" b="1" dirty="0" smtClean="0"/>
              <a:t>Il fascicolo del Pubblico Ministero (art. 433 c.p.p.) </a:t>
            </a:r>
            <a:endParaRPr lang="it-IT" dirty="0" smtClean="0"/>
          </a:p>
          <a:p>
            <a:r>
              <a:rPr lang="it-IT" dirty="0" smtClean="0"/>
              <a:t>Gli atti contenenti la notizia di reato (denuncia, querela, referto) e la documentazione relativa alle indagini, il rituale, il pena]e, l’informazione di garanzia sono conservati insieme agli atti compiuti dalla polizia giudiziaria in un apposito fascicolo custodito presso l’ufficio del Pubblico Ministero.</a:t>
            </a:r>
          </a:p>
          <a:p>
            <a:endParaRPr lang="it-IT" dirty="0" smtClean="0"/>
          </a:p>
          <a:p>
            <a:endParaRPr lang="it-IT"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2416</TotalTime>
  <Words>2930</Words>
  <Application>Microsoft Office PowerPoint</Application>
  <PresentationFormat>Presentazione su schermo (4:3)</PresentationFormat>
  <Paragraphs>160</Paragraphs>
  <Slides>32</Slides>
  <Notes>2</Notes>
  <HiddenSlides>0</HiddenSlides>
  <MMClips>0</MMClips>
  <ScaleCrop>false</ScaleCrop>
  <HeadingPairs>
    <vt:vector size="4" baseType="variant">
      <vt:variant>
        <vt:lpstr>Tema</vt:lpstr>
      </vt:variant>
      <vt:variant>
        <vt:i4>1</vt:i4>
      </vt:variant>
      <vt:variant>
        <vt:lpstr>Titoli diapositive</vt:lpstr>
      </vt:variant>
      <vt:variant>
        <vt:i4>32</vt:i4>
      </vt:variant>
    </vt:vector>
  </HeadingPairs>
  <TitlesOfParts>
    <vt:vector size="33" baseType="lpstr">
      <vt:lpstr>Tema di Office</vt:lpstr>
      <vt:lpstr>I SERVIZI NEGLI UFFICI REQUIRENTI</vt:lpstr>
      <vt:lpstr>LA NOTIZIA DI REATO - I REGISTRI Notizia di reato : qualsiasi informazione scritta od orale fatta all'autorità giudiziaria o ad un'autorità che deve darne conto alla prima, dove si ravvisano elementi di reato.</vt:lpstr>
      <vt:lpstr>RE.GE.</vt:lpstr>
      <vt:lpstr>   Atti relativi alla notizia di reato e alla sua iscrizione nel registro di cui all'art. 335   </vt:lpstr>
      <vt:lpstr>REGISTRI MOD. 21,21 BIS, 52,44, 45 E 46</vt:lpstr>
      <vt:lpstr>Il segreto istruttorio</vt:lpstr>
      <vt:lpstr>Segretazione delle iscrizioni</vt:lpstr>
      <vt:lpstr>ATTIVITA’ SUL FASCICOLO</vt:lpstr>
      <vt:lpstr>La FASCICOLAZIONE</vt:lpstr>
      <vt:lpstr>L’INDICE DEGLI ATTI</vt:lpstr>
      <vt:lpstr>Diapositiva 11</vt:lpstr>
      <vt:lpstr>Diapositiva 12</vt:lpstr>
      <vt:lpstr>Sistema informatico di rilascio copie  </vt:lpstr>
      <vt:lpstr>Diapositiva 14</vt:lpstr>
      <vt:lpstr>ASSISTENZA AL PM Documentazione degli atti</vt:lpstr>
      <vt:lpstr>ASSISTENZA AL PM </vt:lpstr>
      <vt:lpstr>                         SOTTOSCRIZIONE</vt:lpstr>
      <vt:lpstr>Attività successive alla chiusura del verbale</vt:lpstr>
      <vt:lpstr>NULLITÀ DEI VERBALI</vt:lpstr>
      <vt:lpstr>MOVIMENTAZIONE DEI FASCICOLI - ADEMPIMENTI PROCESSUALI -</vt:lpstr>
      <vt:lpstr>RICHIESTE INTERLOCUTORIE</vt:lpstr>
      <vt:lpstr>ARCHIVIAZIONE </vt:lpstr>
      <vt:lpstr>RICHIESTE DEFINITORIE</vt:lpstr>
      <vt:lpstr>Diapositiva 24</vt:lpstr>
      <vt:lpstr>Diapositiva 25</vt:lpstr>
      <vt:lpstr>DOMICILIO ELETTO O DICHIARATO:  NATURA E DIFFERENZE</vt:lpstr>
      <vt:lpstr>Art. 159: ricerche e decreto di irreperibilità</vt:lpstr>
      <vt:lpstr>Diapositiva 28</vt:lpstr>
      <vt:lpstr>I VERSAMENTI AL FONDO UNICO GIUSTIZIA</vt:lpstr>
      <vt:lpstr>F.U.G.</vt:lpstr>
      <vt:lpstr>BENI IN SEQUESTRO: ISCRIZIONE A MOD.42   ADEMPIMENTI PER LA SEGRETERIA DEL P.M.</vt:lpstr>
      <vt:lpstr>IL FOGLIO NOTIZIE……</vt:lpstr>
    </vt:vector>
  </TitlesOfParts>
  <Company>Procura Generale Milano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SERVIZI NEGLI UFFICI REQUIRENTI</dc:title>
  <dc:creator>sellerc</dc:creator>
  <cp:lastModifiedBy>giulia</cp:lastModifiedBy>
  <cp:revision>267</cp:revision>
  <dcterms:created xsi:type="dcterms:W3CDTF">2011-09-13T11:07:45Z</dcterms:created>
  <dcterms:modified xsi:type="dcterms:W3CDTF">2011-11-06T16:49:22Z</dcterms:modified>
</cp:coreProperties>
</file>